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17" Target="slides/slide6.xml" Type="http://schemas.openxmlformats.org/officeDocument/2006/relationships/slide"/><Relationship Id="rId18" Target="slides/slide7.xml" Type="http://schemas.openxmlformats.org/officeDocument/2006/relationships/slide"/><Relationship Id="rId19" Target="slides/slide8.xml" Type="http://schemas.openxmlformats.org/officeDocument/2006/relationships/slide"/><Relationship Id="rId2" Target="presProps.xml" Type="http://schemas.openxmlformats.org/officeDocument/2006/relationships/presProps"/><Relationship Id="rId20" Target="slides/slide9.xml" Type="http://schemas.openxmlformats.org/officeDocument/2006/relationships/slide"/><Relationship Id="rId21" Target="slides/slide10.xml" Type="http://schemas.openxmlformats.org/officeDocument/2006/relationships/slide"/><Relationship Id="rId22" Target="slides/slide11.xml" Type="http://schemas.openxmlformats.org/officeDocument/2006/relationships/slide"/><Relationship Id="rId23" Target="slides/slide12.xml" Type="http://schemas.openxmlformats.org/officeDocument/2006/relationships/slide"/><Relationship Id="rId24" Target="slides/slide13.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 Id="rId3" Target="../media/image35.jpeg" Type="http://schemas.openxmlformats.org/officeDocument/2006/relationships/image"/><Relationship Id="rId4" Target="../media/image36.jpe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3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38.png" Type="http://schemas.openxmlformats.org/officeDocument/2006/relationships/image"/><Relationship Id="rId9" Target="../media/image3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4345C"/>
        </a:solidFill>
      </p:bgPr>
    </p:bg>
    <p:spTree>
      <p:nvGrpSpPr>
        <p:cNvPr id="1" name=""/>
        <p:cNvGrpSpPr/>
        <p:nvPr/>
      </p:nvGrpSpPr>
      <p:grpSpPr>
        <a:xfrm>
          <a:off x="0" y="0"/>
          <a:ext cx="0" cy="0"/>
          <a:chOff x="0" y="0"/>
          <a:chExt cx="0" cy="0"/>
        </a:xfrm>
      </p:grpSpPr>
      <p:grpSp>
        <p:nvGrpSpPr>
          <p:cNvPr name="Group 2" id="2"/>
          <p:cNvGrpSpPr/>
          <p:nvPr/>
        </p:nvGrpSpPr>
        <p:grpSpPr>
          <a:xfrm rot="0">
            <a:off x="7870194" y="-6479731"/>
            <a:ext cx="16613224" cy="20217512"/>
            <a:chOff x="0" y="0"/>
            <a:chExt cx="22150966" cy="26956682"/>
          </a:xfrm>
        </p:grpSpPr>
        <p:pic>
          <p:nvPicPr>
            <p:cNvPr name="Picture 3" id="3"/>
            <p:cNvPicPr>
              <a:picLocks noChangeAspect="true"/>
            </p:cNvPicPr>
            <p:nvPr/>
          </p:nvPicPr>
          <p:blipFill>
            <a:blip r:embed="rId2">
              <a:alphaModFix amt="8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553481">
              <a:off x="4487503" y="2542511"/>
              <a:ext cx="15120952" cy="15120952"/>
            </a:xfrm>
            <a:prstGeom prst="rect">
              <a:avLst/>
            </a:prstGeom>
          </p:spPr>
        </p:pic>
        <p:grpSp>
          <p:nvGrpSpPr>
            <p:cNvPr name="Group 4" id="4"/>
            <p:cNvGrpSpPr/>
            <p:nvPr/>
          </p:nvGrpSpPr>
          <p:grpSpPr>
            <a:xfrm rot="2400859">
              <a:off x="2047905" y="18640085"/>
              <a:ext cx="4187090" cy="7894621"/>
              <a:chOff x="0" y="0"/>
              <a:chExt cx="6350000" cy="5499100"/>
            </a:xfrm>
          </p:grpSpPr>
          <p:sp>
            <p:nvSpPr>
              <p:cNvPr name="Freeform 5" id="5"/>
              <p:cNvSpPr/>
              <p:nvPr/>
            </p:nvSpPr>
            <p:spPr>
              <a:xfrm>
                <a:off x="0" y="0"/>
                <a:ext cx="6350000" cy="5499100"/>
              </a:xfrm>
              <a:custGeom>
                <a:avLst/>
                <a:gdLst/>
                <a:ahLst/>
                <a:cxnLst/>
                <a:rect r="r" b="b" t="t" l="l"/>
                <a:pathLst>
                  <a:path h="5499100" w="6350000">
                    <a:moveTo>
                      <a:pt x="0" y="5499100"/>
                    </a:moveTo>
                    <a:lnTo>
                      <a:pt x="3175000" y="0"/>
                    </a:lnTo>
                    <a:lnTo>
                      <a:pt x="6350000" y="5499100"/>
                    </a:lnTo>
                    <a:close/>
                  </a:path>
                </a:pathLst>
              </a:custGeom>
              <a:solidFill>
                <a:srgbClr val="E2EDF1">
                  <a:alpha val="47843"/>
                </a:srgbClr>
              </a:solidFill>
            </p:spPr>
          </p:sp>
        </p:gr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400859">
              <a:off x="5821316" y="17163338"/>
              <a:ext cx="2391300" cy="3888292"/>
            </a:xfrm>
            <a:prstGeom prst="rect">
              <a:avLst/>
            </a:prstGeom>
          </p:spPr>
        </p:pic>
        <p:pic>
          <p:nvPicPr>
            <p:cNvPr name="Picture 7" id="7"/>
            <p:cNvPicPr>
              <a:picLocks noChangeAspect="true"/>
            </p:cNvPicPr>
            <p:nvPr/>
          </p:nvPicPr>
          <p:blipFill>
            <a:blip r:embed="rId6">
              <a:alphaModFix amt="43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152402" y="18058634"/>
              <a:ext cx="3567218" cy="3567218"/>
            </a:xfrm>
            <a:prstGeom prst="rect">
              <a:avLst/>
            </a:prstGeom>
          </p:spPr>
        </p:pic>
      </p:grpSp>
      <p:grpSp>
        <p:nvGrpSpPr>
          <p:cNvPr name="Group 8" id="8"/>
          <p:cNvGrpSpPr/>
          <p:nvPr/>
        </p:nvGrpSpPr>
        <p:grpSpPr>
          <a:xfrm rot="0">
            <a:off x="12868005" y="3985699"/>
            <a:ext cx="2021000" cy="1998338"/>
            <a:chOff x="0" y="0"/>
            <a:chExt cx="532280" cy="526311"/>
          </a:xfrm>
        </p:grpSpPr>
        <p:sp>
          <p:nvSpPr>
            <p:cNvPr name="Freeform 9" id="9"/>
            <p:cNvSpPr/>
            <p:nvPr/>
          </p:nvSpPr>
          <p:spPr>
            <a:xfrm>
              <a:off x="0" y="0"/>
              <a:ext cx="532280" cy="526311"/>
            </a:xfrm>
            <a:custGeom>
              <a:avLst/>
              <a:gdLst/>
              <a:ahLst/>
              <a:cxnLst/>
              <a:rect r="r" b="b" t="t" l="l"/>
              <a:pathLst>
                <a:path h="526311" w="532280">
                  <a:moveTo>
                    <a:pt x="0" y="0"/>
                  </a:moveTo>
                  <a:lnTo>
                    <a:pt x="532280" y="0"/>
                  </a:lnTo>
                  <a:lnTo>
                    <a:pt x="532280" y="526311"/>
                  </a:lnTo>
                  <a:lnTo>
                    <a:pt x="0" y="526311"/>
                  </a:lnTo>
                  <a:close/>
                </a:path>
              </a:pathLst>
            </a:custGeom>
            <a:solidFill>
              <a:srgbClr val="04345C"/>
            </a:solidFill>
          </p:spPr>
        </p:sp>
        <p:sp>
          <p:nvSpPr>
            <p:cNvPr name="TextBox 10" id="10"/>
            <p:cNvSpPr txBox="true"/>
            <p:nvPr/>
          </p:nvSpPr>
          <p:spPr>
            <a:xfrm>
              <a:off x="0" y="28575"/>
              <a:ext cx="812800" cy="784225"/>
            </a:xfrm>
            <a:prstGeom prst="rect">
              <a:avLst/>
            </a:prstGeom>
          </p:spPr>
          <p:txBody>
            <a:bodyPr anchor="ctr" rtlCol="false" tIns="50800" lIns="50800" bIns="50800" rIns="50800"/>
            <a:lstStyle/>
            <a:p>
              <a:pPr algn="ctr">
                <a:lnSpc>
                  <a:spcPts val="1800"/>
                </a:lnSpc>
              </a:pPr>
            </a:p>
          </p:txBody>
        </p:sp>
      </p:grpSp>
      <p:grpSp>
        <p:nvGrpSpPr>
          <p:cNvPr name="Group 11" id="11"/>
          <p:cNvGrpSpPr/>
          <p:nvPr/>
        </p:nvGrpSpPr>
        <p:grpSpPr>
          <a:xfrm rot="0">
            <a:off x="454061" y="3629025"/>
            <a:ext cx="14434944" cy="5442748"/>
            <a:chOff x="0" y="0"/>
            <a:chExt cx="19246592" cy="7256997"/>
          </a:xfrm>
        </p:grpSpPr>
        <p:sp>
          <p:nvSpPr>
            <p:cNvPr name="TextBox 12" id="12"/>
            <p:cNvSpPr txBox="true"/>
            <p:nvPr/>
          </p:nvSpPr>
          <p:spPr>
            <a:xfrm rot="0">
              <a:off x="0" y="0"/>
              <a:ext cx="19246592" cy="6070600"/>
            </a:xfrm>
            <a:prstGeom prst="rect">
              <a:avLst/>
            </a:prstGeom>
          </p:spPr>
          <p:txBody>
            <a:bodyPr anchor="t" rtlCol="false" tIns="0" lIns="0" bIns="0" rIns="0">
              <a:spAutoFit/>
            </a:bodyPr>
            <a:lstStyle/>
            <a:p>
              <a:pPr>
                <a:lnSpc>
                  <a:spcPts val="11999"/>
                </a:lnSpc>
              </a:pPr>
              <a:r>
                <a:rPr lang="en-US" sz="9999">
                  <a:solidFill>
                    <a:srgbClr val="E2EDF1"/>
                  </a:solidFill>
                  <a:latin typeface="Montserrat Classic Bold"/>
                </a:rPr>
                <a:t>SPACE EXPLORATION WALKING DEBATE</a:t>
              </a:r>
            </a:p>
            <a:p>
              <a:pPr>
                <a:lnSpc>
                  <a:spcPts val="12000"/>
                </a:lnSpc>
              </a:pPr>
            </a:p>
          </p:txBody>
        </p:sp>
        <p:sp>
          <p:nvSpPr>
            <p:cNvPr name="TextBox 13" id="13"/>
            <p:cNvSpPr txBox="true"/>
            <p:nvPr/>
          </p:nvSpPr>
          <p:spPr>
            <a:xfrm rot="0">
              <a:off x="0" y="6602312"/>
              <a:ext cx="13144721" cy="654685"/>
            </a:xfrm>
            <a:prstGeom prst="rect">
              <a:avLst/>
            </a:prstGeom>
          </p:spPr>
          <p:txBody>
            <a:bodyPr anchor="t" rtlCol="false" tIns="0" lIns="0" bIns="0" rIns="0">
              <a:spAutoFit/>
            </a:bodyPr>
            <a:lstStyle/>
            <a:p>
              <a:pPr>
                <a:lnSpc>
                  <a:spcPts val="4200"/>
                </a:lnSpc>
              </a:pPr>
            </a:p>
          </p:txBody>
        </p:sp>
      </p:grpSp>
      <p:grpSp>
        <p:nvGrpSpPr>
          <p:cNvPr name="Group 14" id="14"/>
          <p:cNvGrpSpPr/>
          <p:nvPr/>
        </p:nvGrpSpPr>
        <p:grpSpPr>
          <a:xfrm rot="0">
            <a:off x="-172017" y="8660995"/>
            <a:ext cx="3715880" cy="1726241"/>
            <a:chOff x="0" y="0"/>
            <a:chExt cx="4954507" cy="2301655"/>
          </a:xfrm>
        </p:grpSpPr>
        <p:grpSp>
          <p:nvGrpSpPr>
            <p:cNvPr name="Group 15" id="15"/>
            <p:cNvGrpSpPr/>
            <p:nvPr/>
          </p:nvGrpSpPr>
          <p:grpSpPr>
            <a:xfrm rot="0">
              <a:off x="0" y="0"/>
              <a:ext cx="4954507" cy="2301655"/>
              <a:chOff x="0" y="0"/>
              <a:chExt cx="978668" cy="454648"/>
            </a:xfrm>
          </p:grpSpPr>
          <p:sp>
            <p:nvSpPr>
              <p:cNvPr name="Freeform 16" id="16"/>
              <p:cNvSpPr/>
              <p:nvPr/>
            </p:nvSpPr>
            <p:spPr>
              <a:xfrm>
                <a:off x="0" y="0"/>
                <a:ext cx="978668" cy="454648"/>
              </a:xfrm>
              <a:custGeom>
                <a:avLst/>
                <a:gdLst/>
                <a:ahLst/>
                <a:cxnLst/>
                <a:rect r="r" b="b" t="t" l="l"/>
                <a:pathLst>
                  <a:path h="454648" w="978668">
                    <a:moveTo>
                      <a:pt x="0" y="0"/>
                    </a:moveTo>
                    <a:lnTo>
                      <a:pt x="978668" y="0"/>
                    </a:lnTo>
                    <a:lnTo>
                      <a:pt x="978668" y="454648"/>
                    </a:lnTo>
                    <a:lnTo>
                      <a:pt x="0" y="454648"/>
                    </a:lnTo>
                    <a:close/>
                  </a:path>
                </a:pathLst>
              </a:custGeom>
              <a:solidFill>
                <a:srgbClr val="FFFFFF"/>
              </a:solidFill>
            </p:spPr>
          </p:sp>
          <p:sp>
            <p:nvSpPr>
              <p:cNvPr name="TextBox 17" id="17"/>
              <p:cNvSpPr txBox="true"/>
              <p:nvPr/>
            </p:nvSpPr>
            <p:spPr>
              <a:xfrm>
                <a:off x="0" y="28575"/>
                <a:ext cx="812800" cy="784225"/>
              </a:xfrm>
              <a:prstGeom prst="rect">
                <a:avLst/>
              </a:prstGeom>
            </p:spPr>
            <p:txBody>
              <a:bodyPr anchor="ctr" rtlCol="false" tIns="50800" lIns="50800" bIns="50800" rIns="50800"/>
              <a:lstStyle/>
              <a:p>
                <a:pPr algn="ctr">
                  <a:lnSpc>
                    <a:spcPts val="1800"/>
                  </a:lnSpc>
                </a:pPr>
              </a:p>
            </p:txBody>
          </p:sp>
        </p:grpSp>
        <p:pic>
          <p:nvPicPr>
            <p:cNvPr name="Picture 18" id="18"/>
            <p:cNvPicPr>
              <a:picLocks noChangeAspect="true"/>
            </p:cNvPicPr>
            <p:nvPr/>
          </p:nvPicPr>
          <p:blipFill>
            <a:blip r:embed="rId8"/>
            <a:srcRect l="0" t="0" r="0" b="0"/>
            <a:stretch>
              <a:fillRect/>
            </a:stretch>
          </p:blipFill>
          <p:spPr>
            <a:xfrm flipH="false" flipV="false" rot="0">
              <a:off x="3602523" y="269403"/>
              <a:ext cx="1170691" cy="1702417"/>
            </a:xfrm>
            <a:prstGeom prst="rect">
              <a:avLst/>
            </a:prstGeom>
          </p:spPr>
        </p:pic>
        <p:pic>
          <p:nvPicPr>
            <p:cNvPr name="Picture 19" id="19"/>
            <p:cNvPicPr>
              <a:picLocks noChangeAspect="true"/>
            </p:cNvPicPr>
            <p:nvPr/>
          </p:nvPicPr>
          <p:blipFill>
            <a:blip r:embed="rId9"/>
            <a:srcRect l="0" t="0" r="0" b="0"/>
            <a:stretch>
              <a:fillRect/>
            </a:stretch>
          </p:blipFill>
          <p:spPr>
            <a:xfrm flipH="false" flipV="false" rot="0">
              <a:off x="471080" y="418932"/>
              <a:ext cx="2928398" cy="1403360"/>
            </a:xfrm>
            <a:prstGeom prst="rect">
              <a:avLst/>
            </a:prstGeom>
          </p:spPr>
        </p:pic>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4345C"/>
        </a:solidFill>
      </p:bgPr>
    </p:bg>
    <p:spTree>
      <p:nvGrpSpPr>
        <p:cNvPr id="1" name=""/>
        <p:cNvGrpSpPr/>
        <p:nvPr/>
      </p:nvGrpSpPr>
      <p:grpSpPr>
        <a:xfrm>
          <a:off x="0" y="0"/>
          <a:ext cx="0" cy="0"/>
          <a:chOff x="0" y="0"/>
          <a:chExt cx="0" cy="0"/>
        </a:xfrm>
      </p:grpSpPr>
      <p:grpSp>
        <p:nvGrpSpPr>
          <p:cNvPr name="Group 2" id="2"/>
          <p:cNvGrpSpPr/>
          <p:nvPr/>
        </p:nvGrpSpPr>
        <p:grpSpPr>
          <a:xfrm rot="0">
            <a:off x="-925057" y="3015641"/>
            <a:ext cx="9255644" cy="4255717"/>
            <a:chOff x="0" y="0"/>
            <a:chExt cx="12340858" cy="5674290"/>
          </a:xfrm>
        </p:grpSpPr>
        <p:sp>
          <p:nvSpPr>
            <p:cNvPr name="AutoShape 3" id="3"/>
            <p:cNvSpPr/>
            <p:nvPr/>
          </p:nvSpPr>
          <p:spPr>
            <a:xfrm rot="0">
              <a:off x="0" y="0"/>
              <a:ext cx="12340858" cy="5674290"/>
            </a:xfrm>
            <a:prstGeom prst="rect">
              <a:avLst/>
            </a:prstGeom>
            <a:solidFill>
              <a:srgbClr val="E2EDF1"/>
            </a:solidFill>
          </p:spPr>
        </p:sp>
        <p:sp>
          <p:nvSpPr>
            <p:cNvPr name="TextBox 4" id="4"/>
            <p:cNvSpPr txBox="true"/>
            <p:nvPr/>
          </p:nvSpPr>
          <p:spPr>
            <a:xfrm rot="0">
              <a:off x="784736" y="414620"/>
              <a:ext cx="11162797" cy="4835525"/>
            </a:xfrm>
            <a:prstGeom prst="rect">
              <a:avLst/>
            </a:prstGeom>
          </p:spPr>
          <p:txBody>
            <a:bodyPr anchor="t" rtlCol="false" tIns="0" lIns="0" bIns="0" rIns="0">
              <a:spAutoFit/>
            </a:bodyPr>
            <a:lstStyle/>
            <a:p>
              <a:pPr algn="ctr">
                <a:lnSpc>
                  <a:spcPts val="8555"/>
                </a:lnSpc>
              </a:pPr>
              <a:r>
                <a:rPr lang="en-US" sz="7129">
                  <a:solidFill>
                    <a:srgbClr val="04345C"/>
                  </a:solidFill>
                  <a:latin typeface="Montserrat Classic Bold"/>
                </a:rPr>
                <a:t>I would like</a:t>
              </a:r>
            </a:p>
            <a:p>
              <a:pPr algn="ctr">
                <a:lnSpc>
                  <a:spcPts val="8555"/>
                </a:lnSpc>
              </a:pPr>
              <a:r>
                <a:rPr lang="en-US" sz="7129">
                  <a:solidFill>
                    <a:srgbClr val="04345C"/>
                  </a:solidFill>
                  <a:latin typeface="Montserrat Classic Bold"/>
                </a:rPr>
                <a:t>to be an</a:t>
              </a:r>
            </a:p>
            <a:p>
              <a:pPr algn="ctr">
                <a:lnSpc>
                  <a:spcPts val="8555"/>
                </a:lnSpc>
              </a:pPr>
              <a:r>
                <a:rPr lang="en-US" sz="7129">
                  <a:solidFill>
                    <a:srgbClr val="04345C"/>
                  </a:solidFill>
                  <a:latin typeface="Montserrat Classic Bold"/>
                </a:rPr>
                <a:t>astronaut</a:t>
              </a:r>
            </a:p>
            <a:p>
              <a:pPr>
                <a:lnSpc>
                  <a:spcPts val="2876"/>
                </a:lnSpc>
              </a:pPr>
            </a:p>
          </p:txBody>
        </p:sp>
      </p:grpSp>
      <p:grpSp>
        <p:nvGrpSpPr>
          <p:cNvPr name="Group 5" id="5"/>
          <p:cNvGrpSpPr/>
          <p:nvPr/>
        </p:nvGrpSpPr>
        <p:grpSpPr>
          <a:xfrm rot="0">
            <a:off x="7943850" y="0"/>
            <a:ext cx="10344150" cy="10287000"/>
            <a:chOff x="0" y="0"/>
            <a:chExt cx="13792200" cy="13716000"/>
          </a:xfrm>
        </p:grpSpPr>
        <p:pic>
          <p:nvPicPr>
            <p:cNvPr name="Picture 6" id="6"/>
            <p:cNvPicPr>
              <a:picLocks noChangeAspect="true"/>
            </p:cNvPicPr>
            <p:nvPr/>
          </p:nvPicPr>
          <p:blipFill>
            <a:blip r:embed="rId2"/>
            <a:srcRect l="35989" t="0" r="35989" b="0"/>
            <a:stretch>
              <a:fillRect/>
            </a:stretch>
          </p:blipFill>
          <p:spPr>
            <a:xfrm>
              <a:off x="0" y="0"/>
              <a:ext cx="6832600" cy="13716000"/>
            </a:xfrm>
            <a:prstGeom prst="rect">
              <a:avLst/>
            </a:prstGeom>
          </p:spPr>
        </p:pic>
        <p:pic>
          <p:nvPicPr>
            <p:cNvPr name="Picture 7" id="7"/>
            <p:cNvPicPr>
              <a:picLocks noChangeAspect="true"/>
            </p:cNvPicPr>
            <p:nvPr/>
          </p:nvPicPr>
          <p:blipFill>
            <a:blip r:embed="rId3"/>
            <a:srcRect l="13923" t="0" r="13923" b="0"/>
            <a:stretch>
              <a:fillRect/>
            </a:stretch>
          </p:blipFill>
          <p:spPr>
            <a:xfrm>
              <a:off x="6959600" y="0"/>
              <a:ext cx="6832600" cy="6794500"/>
            </a:xfrm>
            <a:prstGeom prst="rect">
              <a:avLst/>
            </a:prstGeom>
          </p:spPr>
        </p:pic>
        <p:pic>
          <p:nvPicPr>
            <p:cNvPr name="Picture 8" id="8"/>
            <p:cNvPicPr>
              <a:picLocks noChangeAspect="true"/>
            </p:cNvPicPr>
            <p:nvPr/>
          </p:nvPicPr>
          <p:blipFill>
            <a:blip r:embed="rId4"/>
            <a:srcRect l="16437" t="0" r="16437" b="0"/>
            <a:stretch>
              <a:fillRect/>
            </a:stretch>
          </p:blipFill>
          <p:spPr>
            <a:xfrm>
              <a:off x="6959600" y="6921500"/>
              <a:ext cx="6832600" cy="6794500"/>
            </a:xfrm>
            <a:prstGeom prst="rect">
              <a:avLst/>
            </a:prstGeom>
          </p:spPr>
        </p:pic>
      </p:grpSp>
      <p:grpSp>
        <p:nvGrpSpPr>
          <p:cNvPr name="Group 9" id="9"/>
          <p:cNvGrpSpPr/>
          <p:nvPr/>
        </p:nvGrpSpPr>
        <p:grpSpPr>
          <a:xfrm rot="0">
            <a:off x="-172017" y="8660995"/>
            <a:ext cx="3715880" cy="1726241"/>
            <a:chOff x="0" y="0"/>
            <a:chExt cx="4954507" cy="2301655"/>
          </a:xfrm>
        </p:grpSpPr>
        <p:grpSp>
          <p:nvGrpSpPr>
            <p:cNvPr name="Group 10" id="10"/>
            <p:cNvGrpSpPr/>
            <p:nvPr/>
          </p:nvGrpSpPr>
          <p:grpSpPr>
            <a:xfrm rot="0">
              <a:off x="0" y="0"/>
              <a:ext cx="4954507" cy="2301655"/>
              <a:chOff x="0" y="0"/>
              <a:chExt cx="978668" cy="454648"/>
            </a:xfrm>
          </p:grpSpPr>
          <p:sp>
            <p:nvSpPr>
              <p:cNvPr name="Freeform 11" id="11"/>
              <p:cNvSpPr/>
              <p:nvPr/>
            </p:nvSpPr>
            <p:spPr>
              <a:xfrm>
                <a:off x="0" y="0"/>
                <a:ext cx="978668" cy="454648"/>
              </a:xfrm>
              <a:custGeom>
                <a:avLst/>
                <a:gdLst/>
                <a:ahLst/>
                <a:cxnLst/>
                <a:rect r="r" b="b" t="t" l="l"/>
                <a:pathLst>
                  <a:path h="454648" w="978668">
                    <a:moveTo>
                      <a:pt x="0" y="0"/>
                    </a:moveTo>
                    <a:lnTo>
                      <a:pt x="978668" y="0"/>
                    </a:lnTo>
                    <a:lnTo>
                      <a:pt x="978668" y="454648"/>
                    </a:lnTo>
                    <a:lnTo>
                      <a:pt x="0" y="454648"/>
                    </a:lnTo>
                    <a:close/>
                  </a:path>
                </a:pathLst>
              </a:custGeom>
              <a:solidFill>
                <a:srgbClr val="FFFFFF"/>
              </a:solidFill>
            </p:spPr>
          </p:sp>
          <p:sp>
            <p:nvSpPr>
              <p:cNvPr name="TextBox 12" id="12"/>
              <p:cNvSpPr txBox="true"/>
              <p:nvPr/>
            </p:nvSpPr>
            <p:spPr>
              <a:xfrm>
                <a:off x="0" y="28575"/>
                <a:ext cx="812800" cy="784225"/>
              </a:xfrm>
              <a:prstGeom prst="rect">
                <a:avLst/>
              </a:prstGeom>
            </p:spPr>
            <p:txBody>
              <a:bodyPr anchor="ctr" rtlCol="false" tIns="50800" lIns="50800" bIns="50800" rIns="50800"/>
              <a:lstStyle/>
              <a:p>
                <a:pPr algn="ctr">
                  <a:lnSpc>
                    <a:spcPts val="1800"/>
                  </a:lnSpc>
                </a:pPr>
              </a:p>
            </p:txBody>
          </p:sp>
        </p:grpSp>
        <p:pic>
          <p:nvPicPr>
            <p:cNvPr name="Picture 13" id="13"/>
            <p:cNvPicPr>
              <a:picLocks noChangeAspect="true"/>
            </p:cNvPicPr>
            <p:nvPr/>
          </p:nvPicPr>
          <p:blipFill>
            <a:blip r:embed="rId5"/>
            <a:srcRect l="0" t="0" r="0" b="0"/>
            <a:stretch>
              <a:fillRect/>
            </a:stretch>
          </p:blipFill>
          <p:spPr>
            <a:xfrm flipH="false" flipV="false" rot="0">
              <a:off x="3602523" y="269403"/>
              <a:ext cx="1170691" cy="1702417"/>
            </a:xfrm>
            <a:prstGeom prst="rect">
              <a:avLst/>
            </a:prstGeom>
          </p:spPr>
        </p:pic>
        <p:pic>
          <p:nvPicPr>
            <p:cNvPr name="Picture 14" id="14"/>
            <p:cNvPicPr>
              <a:picLocks noChangeAspect="true"/>
            </p:cNvPicPr>
            <p:nvPr/>
          </p:nvPicPr>
          <p:blipFill>
            <a:blip r:embed="rId6"/>
            <a:srcRect l="0" t="0" r="0" b="0"/>
            <a:stretch>
              <a:fillRect/>
            </a:stretch>
          </p:blipFill>
          <p:spPr>
            <a:xfrm flipH="false" flipV="false" rot="0">
              <a:off x="471080" y="418932"/>
              <a:ext cx="2928398" cy="1403360"/>
            </a:xfrm>
            <a:prstGeom prst="rect">
              <a:avLst/>
            </a:prstGeom>
          </p:spPr>
        </p:pic>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4345C"/>
        </a:solidFill>
      </p:bgPr>
    </p:bg>
    <p:spTree>
      <p:nvGrpSpPr>
        <p:cNvPr id="1" name=""/>
        <p:cNvGrpSpPr/>
        <p:nvPr/>
      </p:nvGrpSpPr>
      <p:grpSpPr>
        <a:xfrm>
          <a:off x="0" y="0"/>
          <a:ext cx="0" cy="0"/>
          <a:chOff x="0" y="0"/>
          <a:chExt cx="0" cy="0"/>
        </a:xfrm>
      </p:grpSpPr>
      <p:grpSp>
        <p:nvGrpSpPr>
          <p:cNvPr name="Group 2" id="2"/>
          <p:cNvGrpSpPr/>
          <p:nvPr/>
        </p:nvGrpSpPr>
        <p:grpSpPr>
          <a:xfrm rot="0">
            <a:off x="-172017" y="8660995"/>
            <a:ext cx="3715880" cy="1726241"/>
            <a:chOff x="0" y="0"/>
            <a:chExt cx="4954507" cy="2301655"/>
          </a:xfrm>
        </p:grpSpPr>
        <p:grpSp>
          <p:nvGrpSpPr>
            <p:cNvPr name="Group 3" id="3"/>
            <p:cNvGrpSpPr/>
            <p:nvPr/>
          </p:nvGrpSpPr>
          <p:grpSpPr>
            <a:xfrm rot="0">
              <a:off x="0" y="0"/>
              <a:ext cx="4954507" cy="2301655"/>
              <a:chOff x="0" y="0"/>
              <a:chExt cx="978668" cy="454648"/>
            </a:xfrm>
          </p:grpSpPr>
          <p:sp>
            <p:nvSpPr>
              <p:cNvPr name="Freeform 4" id="4"/>
              <p:cNvSpPr/>
              <p:nvPr/>
            </p:nvSpPr>
            <p:spPr>
              <a:xfrm>
                <a:off x="0" y="0"/>
                <a:ext cx="978668" cy="454648"/>
              </a:xfrm>
              <a:custGeom>
                <a:avLst/>
                <a:gdLst/>
                <a:ahLst/>
                <a:cxnLst/>
                <a:rect r="r" b="b" t="t" l="l"/>
                <a:pathLst>
                  <a:path h="454648" w="978668">
                    <a:moveTo>
                      <a:pt x="0" y="0"/>
                    </a:moveTo>
                    <a:lnTo>
                      <a:pt x="978668" y="0"/>
                    </a:lnTo>
                    <a:lnTo>
                      <a:pt x="978668" y="454648"/>
                    </a:lnTo>
                    <a:lnTo>
                      <a:pt x="0" y="454648"/>
                    </a:lnTo>
                    <a:close/>
                  </a:path>
                </a:pathLst>
              </a:custGeom>
              <a:solidFill>
                <a:srgbClr val="FFFFFF"/>
              </a:solidFill>
            </p:spPr>
          </p:sp>
          <p:sp>
            <p:nvSpPr>
              <p:cNvPr name="TextBox 5" id="5"/>
              <p:cNvSpPr txBox="true"/>
              <p:nvPr/>
            </p:nvSpPr>
            <p:spPr>
              <a:xfrm>
                <a:off x="0" y="28575"/>
                <a:ext cx="812800" cy="784225"/>
              </a:xfrm>
              <a:prstGeom prst="rect">
                <a:avLst/>
              </a:prstGeom>
            </p:spPr>
            <p:txBody>
              <a:bodyPr anchor="ctr" rtlCol="false" tIns="50800" lIns="50800" bIns="50800" rIns="50800"/>
              <a:lstStyle/>
              <a:p>
                <a:pPr algn="ctr">
                  <a:lnSpc>
                    <a:spcPts val="1800"/>
                  </a:lnSpc>
                </a:pPr>
              </a:p>
            </p:txBody>
          </p:sp>
        </p:grpSp>
        <p:pic>
          <p:nvPicPr>
            <p:cNvPr name="Picture 6" id="6"/>
            <p:cNvPicPr>
              <a:picLocks noChangeAspect="true"/>
            </p:cNvPicPr>
            <p:nvPr/>
          </p:nvPicPr>
          <p:blipFill>
            <a:blip r:embed="rId2"/>
            <a:srcRect l="0" t="0" r="0" b="0"/>
            <a:stretch>
              <a:fillRect/>
            </a:stretch>
          </p:blipFill>
          <p:spPr>
            <a:xfrm flipH="false" flipV="false" rot="0">
              <a:off x="3602523" y="269403"/>
              <a:ext cx="1170691" cy="1702417"/>
            </a:xfrm>
            <a:prstGeom prst="rect">
              <a:avLst/>
            </a:prstGeom>
          </p:spPr>
        </p:pic>
        <p:pic>
          <p:nvPicPr>
            <p:cNvPr name="Picture 7" id="7"/>
            <p:cNvPicPr>
              <a:picLocks noChangeAspect="true"/>
            </p:cNvPicPr>
            <p:nvPr/>
          </p:nvPicPr>
          <p:blipFill>
            <a:blip r:embed="rId3"/>
            <a:srcRect l="0" t="0" r="0" b="0"/>
            <a:stretch>
              <a:fillRect/>
            </a:stretch>
          </p:blipFill>
          <p:spPr>
            <a:xfrm flipH="false" flipV="false" rot="0">
              <a:off x="471080" y="418932"/>
              <a:ext cx="2928398" cy="1403360"/>
            </a:xfrm>
            <a:prstGeom prst="rect">
              <a:avLst/>
            </a:prstGeom>
          </p:spPr>
        </p:pic>
      </p:grpSp>
      <p:pic>
        <p:nvPicPr>
          <p:cNvPr name="Picture 8" id="8"/>
          <p:cNvPicPr>
            <a:picLocks noChangeAspect="true"/>
          </p:cNvPicPr>
          <p:nvPr/>
        </p:nvPicPr>
        <p:blipFill>
          <a:blip r:embed="rId4"/>
          <a:srcRect l="0" t="0" r="0" b="0"/>
          <a:stretch>
            <a:fillRect/>
          </a:stretch>
        </p:blipFill>
        <p:spPr>
          <a:xfrm flipH="false" flipV="false" rot="0">
            <a:off x="9872730" y="290903"/>
            <a:ext cx="7386570" cy="9233213"/>
          </a:xfrm>
          <a:prstGeom prst="rect">
            <a:avLst/>
          </a:prstGeom>
        </p:spPr>
      </p:pic>
      <p:sp>
        <p:nvSpPr>
          <p:cNvPr name="TextBox 9" id="9"/>
          <p:cNvSpPr txBox="true"/>
          <p:nvPr/>
        </p:nvSpPr>
        <p:spPr>
          <a:xfrm rot="0">
            <a:off x="520786" y="1446541"/>
            <a:ext cx="9080004" cy="6105525"/>
          </a:xfrm>
          <a:prstGeom prst="rect">
            <a:avLst/>
          </a:prstGeom>
        </p:spPr>
        <p:txBody>
          <a:bodyPr anchor="t" rtlCol="false" tIns="0" lIns="0" bIns="0" rIns="0">
            <a:spAutoFit/>
          </a:bodyPr>
          <a:lstStyle/>
          <a:p>
            <a:pPr algn="ctr">
              <a:lnSpc>
                <a:spcPts val="6000"/>
              </a:lnSpc>
            </a:pPr>
            <a:r>
              <a:rPr lang="en-US" sz="5000" spc="75">
                <a:solidFill>
                  <a:srgbClr val="6BD4CD"/>
                </a:solidFill>
                <a:latin typeface="Montserrat Classic Bold"/>
              </a:rPr>
              <a:t>“SPACEFLIGHT ISN'T JUST ABOUT DOING</a:t>
            </a:r>
          </a:p>
          <a:p>
            <a:pPr algn="ctr">
              <a:lnSpc>
                <a:spcPts val="6000"/>
              </a:lnSpc>
            </a:pPr>
            <a:r>
              <a:rPr lang="en-US" sz="5000" spc="75">
                <a:solidFill>
                  <a:srgbClr val="6BD4CD"/>
                </a:solidFill>
                <a:latin typeface="Montserrat Classic Bold"/>
              </a:rPr>
              <a:t>experiments, it's about an</a:t>
            </a:r>
          </a:p>
          <a:p>
            <a:pPr algn="ctr">
              <a:lnSpc>
                <a:spcPts val="6000"/>
              </a:lnSpc>
            </a:pPr>
            <a:r>
              <a:rPr lang="en-US" sz="5000" spc="75">
                <a:solidFill>
                  <a:srgbClr val="6BD4CD"/>
                </a:solidFill>
                <a:latin typeface="Montserrat Classic Bold"/>
              </a:rPr>
              <a:t>extension of human culture.”</a:t>
            </a:r>
          </a:p>
          <a:p>
            <a:pPr algn="ctr">
              <a:lnSpc>
                <a:spcPts val="6000"/>
              </a:lnSpc>
            </a:pPr>
          </a:p>
          <a:p>
            <a:pPr algn="ctr">
              <a:lnSpc>
                <a:spcPts val="6000"/>
              </a:lnSpc>
            </a:pPr>
            <a:r>
              <a:rPr lang="en-US" sz="5000" spc="75">
                <a:solidFill>
                  <a:srgbClr val="6BD4CD"/>
                </a:solidFill>
                <a:latin typeface="Montserrat Classic Bold"/>
              </a:rPr>
              <a:t>-- Chris Hadfield</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4345C"/>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56882">
            <a:off x="-2247611" y="-3535249"/>
            <a:ext cx="8538693" cy="8538693"/>
          </a:xfrm>
          <a:prstGeom prst="rect">
            <a:avLst/>
          </a:prstGeom>
        </p:spPr>
      </p:pic>
      <p:pic>
        <p:nvPicPr>
          <p:cNvPr name="Picture 3" id="3"/>
          <p:cNvPicPr>
            <a:picLocks noChangeAspect="true"/>
          </p:cNvPicPr>
          <p:nvPr/>
        </p:nvPicPr>
        <p:blipFill>
          <a:blip r:embed="rId4">
            <a:alphaModFix amt="8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538225">
            <a:off x="13165945" y="6384277"/>
            <a:ext cx="6555880" cy="3605734"/>
          </a:xfrm>
          <a:prstGeom prst="rect">
            <a:avLst/>
          </a:prstGeom>
        </p:spPr>
      </p:pic>
      <p:grpSp>
        <p:nvGrpSpPr>
          <p:cNvPr name="Group 4" id="4"/>
          <p:cNvGrpSpPr/>
          <p:nvPr/>
        </p:nvGrpSpPr>
        <p:grpSpPr>
          <a:xfrm rot="0">
            <a:off x="-172017" y="8660995"/>
            <a:ext cx="3715880" cy="1726241"/>
            <a:chOff x="0" y="0"/>
            <a:chExt cx="4954507" cy="2301655"/>
          </a:xfrm>
        </p:grpSpPr>
        <p:grpSp>
          <p:nvGrpSpPr>
            <p:cNvPr name="Group 5" id="5"/>
            <p:cNvGrpSpPr/>
            <p:nvPr/>
          </p:nvGrpSpPr>
          <p:grpSpPr>
            <a:xfrm rot="0">
              <a:off x="0" y="0"/>
              <a:ext cx="4954507" cy="2301655"/>
              <a:chOff x="0" y="0"/>
              <a:chExt cx="978668" cy="454648"/>
            </a:xfrm>
          </p:grpSpPr>
          <p:sp>
            <p:nvSpPr>
              <p:cNvPr name="Freeform 6" id="6"/>
              <p:cNvSpPr/>
              <p:nvPr/>
            </p:nvSpPr>
            <p:spPr>
              <a:xfrm>
                <a:off x="0" y="0"/>
                <a:ext cx="978668" cy="454648"/>
              </a:xfrm>
              <a:custGeom>
                <a:avLst/>
                <a:gdLst/>
                <a:ahLst/>
                <a:cxnLst/>
                <a:rect r="r" b="b" t="t" l="l"/>
                <a:pathLst>
                  <a:path h="454648" w="978668">
                    <a:moveTo>
                      <a:pt x="0" y="0"/>
                    </a:moveTo>
                    <a:lnTo>
                      <a:pt x="978668" y="0"/>
                    </a:lnTo>
                    <a:lnTo>
                      <a:pt x="978668" y="454648"/>
                    </a:lnTo>
                    <a:lnTo>
                      <a:pt x="0" y="454648"/>
                    </a:lnTo>
                    <a:close/>
                  </a:path>
                </a:pathLst>
              </a:custGeom>
              <a:solidFill>
                <a:srgbClr val="FFFFFF"/>
              </a:solidFill>
            </p:spPr>
          </p:sp>
          <p:sp>
            <p:nvSpPr>
              <p:cNvPr name="TextBox 7" id="7"/>
              <p:cNvSpPr txBox="true"/>
              <p:nvPr/>
            </p:nvSpPr>
            <p:spPr>
              <a:xfrm>
                <a:off x="0" y="28575"/>
                <a:ext cx="812800" cy="784225"/>
              </a:xfrm>
              <a:prstGeom prst="rect">
                <a:avLst/>
              </a:prstGeom>
            </p:spPr>
            <p:txBody>
              <a:bodyPr anchor="ctr" rtlCol="false" tIns="50800" lIns="50800" bIns="50800" rIns="50800"/>
              <a:lstStyle/>
              <a:p>
                <a:pPr algn="ctr">
                  <a:lnSpc>
                    <a:spcPts val="1800"/>
                  </a:lnSpc>
                </a:pPr>
              </a:p>
            </p:txBody>
          </p:sp>
        </p:grpSp>
        <p:pic>
          <p:nvPicPr>
            <p:cNvPr name="Picture 8" id="8"/>
            <p:cNvPicPr>
              <a:picLocks noChangeAspect="true"/>
            </p:cNvPicPr>
            <p:nvPr/>
          </p:nvPicPr>
          <p:blipFill>
            <a:blip r:embed="rId6"/>
            <a:srcRect l="0" t="0" r="0" b="0"/>
            <a:stretch>
              <a:fillRect/>
            </a:stretch>
          </p:blipFill>
          <p:spPr>
            <a:xfrm flipH="false" flipV="false" rot="0">
              <a:off x="3602523" y="269403"/>
              <a:ext cx="1170691" cy="1702417"/>
            </a:xfrm>
            <a:prstGeom prst="rect">
              <a:avLst/>
            </a:prstGeom>
          </p:spPr>
        </p:pic>
        <p:pic>
          <p:nvPicPr>
            <p:cNvPr name="Picture 9" id="9"/>
            <p:cNvPicPr>
              <a:picLocks noChangeAspect="true"/>
            </p:cNvPicPr>
            <p:nvPr/>
          </p:nvPicPr>
          <p:blipFill>
            <a:blip r:embed="rId7"/>
            <a:srcRect l="0" t="0" r="0" b="0"/>
            <a:stretch>
              <a:fillRect/>
            </a:stretch>
          </p:blipFill>
          <p:spPr>
            <a:xfrm flipH="false" flipV="false" rot="0">
              <a:off x="471080" y="418932"/>
              <a:ext cx="2928398" cy="1403360"/>
            </a:xfrm>
            <a:prstGeom prst="rect">
              <a:avLst/>
            </a:prstGeom>
          </p:spPr>
        </p:pic>
      </p:grpSp>
      <p:grpSp>
        <p:nvGrpSpPr>
          <p:cNvPr name="Group 10" id="10"/>
          <p:cNvGrpSpPr/>
          <p:nvPr/>
        </p:nvGrpSpPr>
        <p:grpSpPr>
          <a:xfrm rot="0">
            <a:off x="4516178" y="2472716"/>
            <a:ext cx="9255644" cy="5341567"/>
            <a:chOff x="0" y="0"/>
            <a:chExt cx="12340858" cy="7122090"/>
          </a:xfrm>
        </p:grpSpPr>
        <p:sp>
          <p:nvSpPr>
            <p:cNvPr name="AutoShape 11" id="11"/>
            <p:cNvSpPr/>
            <p:nvPr/>
          </p:nvSpPr>
          <p:spPr>
            <a:xfrm rot="0">
              <a:off x="0" y="0"/>
              <a:ext cx="12340858" cy="7122090"/>
            </a:xfrm>
            <a:prstGeom prst="rect">
              <a:avLst/>
            </a:prstGeom>
            <a:solidFill>
              <a:srgbClr val="E2EDF1"/>
            </a:solidFill>
          </p:spPr>
        </p:sp>
        <p:sp>
          <p:nvSpPr>
            <p:cNvPr name="TextBox 12" id="12"/>
            <p:cNvSpPr txBox="true"/>
            <p:nvPr/>
          </p:nvSpPr>
          <p:spPr>
            <a:xfrm rot="0">
              <a:off x="784736" y="414620"/>
              <a:ext cx="11162797" cy="6283325"/>
            </a:xfrm>
            <a:prstGeom prst="rect">
              <a:avLst/>
            </a:prstGeom>
          </p:spPr>
          <p:txBody>
            <a:bodyPr anchor="t" rtlCol="false" tIns="0" lIns="0" bIns="0" rIns="0">
              <a:spAutoFit/>
            </a:bodyPr>
            <a:lstStyle/>
            <a:p>
              <a:pPr algn="ctr">
                <a:lnSpc>
                  <a:spcPts val="8555"/>
                </a:lnSpc>
              </a:pPr>
              <a:r>
                <a:rPr lang="en-US" sz="7129">
                  <a:solidFill>
                    <a:srgbClr val="04345C"/>
                  </a:solidFill>
                  <a:latin typeface="Montserrat Classic Bold"/>
                </a:rPr>
                <a:t>Is there a duty to protect the environment on other planets?</a:t>
              </a:r>
            </a:p>
            <a:p>
              <a:pPr>
                <a:lnSpc>
                  <a:spcPts val="2876"/>
                </a:lnSpc>
              </a:pPr>
            </a:p>
          </p:txBody>
        </p:sp>
      </p:grpSp>
      <p:pic>
        <p:nvPicPr>
          <p:cNvPr name="Picture 13" id="13"/>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4401985" y="415316"/>
            <a:ext cx="3217025" cy="4114800"/>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4345C"/>
        </a:solidFill>
      </p:bgPr>
    </p:bg>
    <p:spTree>
      <p:nvGrpSpPr>
        <p:cNvPr id="1" name=""/>
        <p:cNvGrpSpPr/>
        <p:nvPr/>
      </p:nvGrpSpPr>
      <p:grpSpPr>
        <a:xfrm>
          <a:off x="0" y="0"/>
          <a:ext cx="0" cy="0"/>
          <a:chOff x="0" y="0"/>
          <a:chExt cx="0" cy="0"/>
        </a:xfrm>
      </p:grpSpPr>
      <p:sp>
        <p:nvSpPr>
          <p:cNvPr name="AutoShape 2" id="2"/>
          <p:cNvSpPr/>
          <p:nvPr/>
        </p:nvSpPr>
        <p:spPr>
          <a:xfrm rot="0">
            <a:off x="8934450" y="6579172"/>
            <a:ext cx="8504959" cy="3707828"/>
          </a:xfrm>
          <a:prstGeom prst="rect">
            <a:avLst/>
          </a:prstGeom>
          <a:solidFill>
            <a:srgbClr val="E2EDF1"/>
          </a:solidFill>
        </p:spPr>
      </p:sp>
      <p:pic>
        <p:nvPicPr>
          <p:cNvPr name="Picture 3" id="3"/>
          <p:cNvPicPr>
            <a:picLocks noChangeAspect="true"/>
          </p:cNvPicPr>
          <p:nvPr/>
        </p:nvPicPr>
        <p:blipFill>
          <a:blip r:embed="rId2"/>
          <a:srcRect l="0" t="0" r="0" b="9120"/>
          <a:stretch>
            <a:fillRect/>
          </a:stretch>
        </p:blipFill>
        <p:spPr>
          <a:xfrm flipH="false" flipV="false" rot="0">
            <a:off x="2458513" y="2800350"/>
            <a:ext cx="5046124" cy="6548676"/>
          </a:xfrm>
          <a:prstGeom prst="rect">
            <a:avLst/>
          </a:prstGeom>
        </p:spPr>
      </p:pic>
      <p:grpSp>
        <p:nvGrpSpPr>
          <p:cNvPr name="Group 4" id="4"/>
          <p:cNvGrpSpPr/>
          <p:nvPr/>
        </p:nvGrpSpPr>
        <p:grpSpPr>
          <a:xfrm rot="0">
            <a:off x="1028700" y="0"/>
            <a:ext cx="7905750" cy="2800350"/>
            <a:chOff x="0" y="0"/>
            <a:chExt cx="10541000" cy="3733800"/>
          </a:xfrm>
        </p:grpSpPr>
        <p:sp>
          <p:nvSpPr>
            <p:cNvPr name="AutoShape 5" id="5"/>
            <p:cNvSpPr/>
            <p:nvPr/>
          </p:nvSpPr>
          <p:spPr>
            <a:xfrm rot="0">
              <a:off x="0" y="0"/>
              <a:ext cx="10541000" cy="3733800"/>
            </a:xfrm>
            <a:prstGeom prst="rect">
              <a:avLst/>
            </a:prstGeom>
            <a:solidFill>
              <a:srgbClr val="E2EDF1">
                <a:alpha val="92941"/>
              </a:srgbClr>
            </a:solidFill>
          </p:spPr>
        </p:sp>
        <p:sp>
          <p:nvSpPr>
            <p:cNvPr name="TextBox 6" id="6"/>
            <p:cNvSpPr txBox="true"/>
            <p:nvPr/>
          </p:nvSpPr>
          <p:spPr>
            <a:xfrm rot="0">
              <a:off x="625083" y="357039"/>
              <a:ext cx="9111077" cy="696595"/>
            </a:xfrm>
            <a:prstGeom prst="rect">
              <a:avLst/>
            </a:prstGeom>
          </p:spPr>
          <p:txBody>
            <a:bodyPr anchor="t" rtlCol="false" tIns="0" lIns="0" bIns="0" rIns="0">
              <a:spAutoFit/>
            </a:bodyPr>
            <a:lstStyle/>
            <a:p>
              <a:pPr>
                <a:lnSpc>
                  <a:spcPts val="4290"/>
                </a:lnSpc>
              </a:pPr>
              <a:r>
                <a:rPr lang="en-US" sz="3300" spc="330">
                  <a:solidFill>
                    <a:srgbClr val="04345C"/>
                  </a:solidFill>
                  <a:latin typeface="Montserrat Classic"/>
                </a:rPr>
                <a:t>STAR TREK</a:t>
              </a:r>
            </a:p>
          </p:txBody>
        </p:sp>
        <p:sp>
          <p:nvSpPr>
            <p:cNvPr name="TextBox 7" id="7"/>
            <p:cNvSpPr txBox="true"/>
            <p:nvPr/>
          </p:nvSpPr>
          <p:spPr>
            <a:xfrm rot="0">
              <a:off x="625083" y="1422866"/>
              <a:ext cx="9111077" cy="1925320"/>
            </a:xfrm>
            <a:prstGeom prst="rect">
              <a:avLst/>
            </a:prstGeom>
          </p:spPr>
          <p:txBody>
            <a:bodyPr anchor="t" rtlCol="false" tIns="0" lIns="0" bIns="0" rIns="0">
              <a:spAutoFit/>
            </a:bodyPr>
            <a:lstStyle/>
            <a:p>
              <a:pPr>
                <a:lnSpc>
                  <a:spcPts val="3900"/>
                </a:lnSpc>
              </a:pPr>
              <a:r>
                <a:rPr lang="en-US" sz="2600" spc="26">
                  <a:solidFill>
                    <a:srgbClr val="04345C"/>
                  </a:solidFill>
                  <a:latin typeface="Montserrat Classic"/>
                </a:rPr>
                <a:t>General Order 1: "No starship may interfere with the normal development of any alien life or society."</a:t>
              </a:r>
            </a:p>
          </p:txBody>
        </p:sp>
      </p:grpSp>
      <p:pic>
        <p:nvPicPr>
          <p:cNvPr name="Picture 8" id="8"/>
          <p:cNvPicPr>
            <a:picLocks noChangeAspect="true"/>
          </p:cNvPicPr>
          <p:nvPr/>
        </p:nvPicPr>
        <p:blipFill>
          <a:blip r:embed="rId3"/>
          <a:srcRect l="14647" t="0" r="13880" b="0"/>
          <a:stretch>
            <a:fillRect/>
          </a:stretch>
        </p:blipFill>
        <p:spPr>
          <a:xfrm flipH="false" flipV="false" rot="0">
            <a:off x="9752616" y="0"/>
            <a:ext cx="6966310" cy="6548676"/>
          </a:xfrm>
          <a:prstGeom prst="rect">
            <a:avLst/>
          </a:prstGeom>
        </p:spPr>
      </p:pic>
      <p:grpSp>
        <p:nvGrpSpPr>
          <p:cNvPr name="Group 9" id="9"/>
          <p:cNvGrpSpPr/>
          <p:nvPr/>
        </p:nvGrpSpPr>
        <p:grpSpPr>
          <a:xfrm rot="0">
            <a:off x="9144000" y="6826821"/>
            <a:ext cx="7981395" cy="3212528"/>
            <a:chOff x="0" y="0"/>
            <a:chExt cx="10641860" cy="4283371"/>
          </a:xfrm>
        </p:grpSpPr>
        <p:sp>
          <p:nvSpPr>
            <p:cNvPr name="TextBox 10" id="10"/>
            <p:cNvSpPr txBox="true"/>
            <p:nvPr/>
          </p:nvSpPr>
          <p:spPr>
            <a:xfrm rot="0">
              <a:off x="0" y="-28575"/>
              <a:ext cx="10641860" cy="696595"/>
            </a:xfrm>
            <a:prstGeom prst="rect">
              <a:avLst/>
            </a:prstGeom>
          </p:spPr>
          <p:txBody>
            <a:bodyPr anchor="t" rtlCol="false" tIns="0" lIns="0" bIns="0" rIns="0">
              <a:spAutoFit/>
            </a:bodyPr>
            <a:lstStyle/>
            <a:p>
              <a:pPr>
                <a:lnSpc>
                  <a:spcPts val="4290"/>
                </a:lnSpc>
              </a:pPr>
              <a:r>
                <a:rPr lang="en-US" sz="3300" spc="330">
                  <a:solidFill>
                    <a:srgbClr val="04345C"/>
                  </a:solidFill>
                  <a:latin typeface="Montserrat Classic"/>
                </a:rPr>
                <a:t>SPACE DEBRIS</a:t>
              </a:r>
            </a:p>
          </p:txBody>
        </p:sp>
        <p:sp>
          <p:nvSpPr>
            <p:cNvPr name="TextBox 11" id="11"/>
            <p:cNvSpPr txBox="true"/>
            <p:nvPr/>
          </p:nvSpPr>
          <p:spPr>
            <a:xfrm rot="0">
              <a:off x="0" y="1037251"/>
              <a:ext cx="10641860" cy="3246120"/>
            </a:xfrm>
            <a:prstGeom prst="rect">
              <a:avLst/>
            </a:prstGeom>
          </p:spPr>
          <p:txBody>
            <a:bodyPr anchor="t" rtlCol="false" tIns="0" lIns="0" bIns="0" rIns="0">
              <a:spAutoFit/>
            </a:bodyPr>
            <a:lstStyle/>
            <a:p>
              <a:pPr>
                <a:lnSpc>
                  <a:spcPts val="3900"/>
                </a:lnSpc>
              </a:pPr>
              <a:r>
                <a:rPr lang="en-US" sz="2600" spc="26">
                  <a:solidFill>
                    <a:srgbClr val="04345C"/>
                  </a:solidFill>
                  <a:latin typeface="Montserrat Classic"/>
                </a:rPr>
                <a:t>As of 2021, more than 27,000 pieces of space junk being tracked. There is much more debris, too small to be tracked, but large enough to threaten human spaceflight and robotic missions in the near-Earth space environment.</a:t>
              </a:r>
            </a:p>
          </p:txBody>
        </p:sp>
      </p:grpSp>
      <p:grpSp>
        <p:nvGrpSpPr>
          <p:cNvPr name="Group 12" id="12"/>
          <p:cNvGrpSpPr/>
          <p:nvPr/>
        </p:nvGrpSpPr>
        <p:grpSpPr>
          <a:xfrm rot="0">
            <a:off x="-172017" y="8660995"/>
            <a:ext cx="3715880" cy="1726241"/>
            <a:chOff x="0" y="0"/>
            <a:chExt cx="4954507" cy="2301655"/>
          </a:xfrm>
        </p:grpSpPr>
        <p:grpSp>
          <p:nvGrpSpPr>
            <p:cNvPr name="Group 13" id="13"/>
            <p:cNvGrpSpPr/>
            <p:nvPr/>
          </p:nvGrpSpPr>
          <p:grpSpPr>
            <a:xfrm rot="0">
              <a:off x="0" y="0"/>
              <a:ext cx="4954507" cy="2301655"/>
              <a:chOff x="0" y="0"/>
              <a:chExt cx="978668" cy="454648"/>
            </a:xfrm>
          </p:grpSpPr>
          <p:sp>
            <p:nvSpPr>
              <p:cNvPr name="Freeform 14" id="14"/>
              <p:cNvSpPr/>
              <p:nvPr/>
            </p:nvSpPr>
            <p:spPr>
              <a:xfrm>
                <a:off x="0" y="0"/>
                <a:ext cx="978668" cy="454648"/>
              </a:xfrm>
              <a:custGeom>
                <a:avLst/>
                <a:gdLst/>
                <a:ahLst/>
                <a:cxnLst/>
                <a:rect r="r" b="b" t="t" l="l"/>
                <a:pathLst>
                  <a:path h="454648" w="978668">
                    <a:moveTo>
                      <a:pt x="0" y="0"/>
                    </a:moveTo>
                    <a:lnTo>
                      <a:pt x="978668" y="0"/>
                    </a:lnTo>
                    <a:lnTo>
                      <a:pt x="978668" y="454648"/>
                    </a:lnTo>
                    <a:lnTo>
                      <a:pt x="0" y="454648"/>
                    </a:lnTo>
                    <a:close/>
                  </a:path>
                </a:pathLst>
              </a:custGeom>
              <a:solidFill>
                <a:srgbClr val="FFFFFF"/>
              </a:solidFill>
            </p:spPr>
          </p:sp>
          <p:sp>
            <p:nvSpPr>
              <p:cNvPr name="TextBox 15" id="15"/>
              <p:cNvSpPr txBox="true"/>
              <p:nvPr/>
            </p:nvSpPr>
            <p:spPr>
              <a:xfrm>
                <a:off x="0" y="28575"/>
                <a:ext cx="812800" cy="784225"/>
              </a:xfrm>
              <a:prstGeom prst="rect">
                <a:avLst/>
              </a:prstGeom>
            </p:spPr>
            <p:txBody>
              <a:bodyPr anchor="ctr" rtlCol="false" tIns="50800" lIns="50800" bIns="50800" rIns="50800"/>
              <a:lstStyle/>
              <a:p>
                <a:pPr algn="ctr">
                  <a:lnSpc>
                    <a:spcPts val="1800"/>
                  </a:lnSpc>
                </a:pPr>
              </a:p>
            </p:txBody>
          </p:sp>
        </p:grpSp>
        <p:pic>
          <p:nvPicPr>
            <p:cNvPr name="Picture 16" id="16"/>
            <p:cNvPicPr>
              <a:picLocks noChangeAspect="true"/>
            </p:cNvPicPr>
            <p:nvPr/>
          </p:nvPicPr>
          <p:blipFill>
            <a:blip r:embed="rId4"/>
            <a:srcRect l="0" t="0" r="0" b="0"/>
            <a:stretch>
              <a:fillRect/>
            </a:stretch>
          </p:blipFill>
          <p:spPr>
            <a:xfrm flipH="false" flipV="false" rot="0">
              <a:off x="3602523" y="269403"/>
              <a:ext cx="1170691" cy="1702417"/>
            </a:xfrm>
            <a:prstGeom prst="rect">
              <a:avLst/>
            </a:prstGeom>
          </p:spPr>
        </p:pic>
        <p:pic>
          <p:nvPicPr>
            <p:cNvPr name="Picture 17" id="17"/>
            <p:cNvPicPr>
              <a:picLocks noChangeAspect="true"/>
            </p:cNvPicPr>
            <p:nvPr/>
          </p:nvPicPr>
          <p:blipFill>
            <a:blip r:embed="rId5"/>
            <a:srcRect l="0" t="0" r="0" b="0"/>
            <a:stretch>
              <a:fillRect/>
            </a:stretch>
          </p:blipFill>
          <p:spPr>
            <a:xfrm flipH="false" flipV="false" rot="0">
              <a:off x="471080" y="418932"/>
              <a:ext cx="2928398" cy="1403360"/>
            </a:xfrm>
            <a:prstGeom prst="rect">
              <a:avLst/>
            </a:prstGeom>
          </p:spPr>
        </p:pic>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4345C"/>
        </a:solidFill>
      </p:bgPr>
    </p:bg>
    <p:spTree>
      <p:nvGrpSpPr>
        <p:cNvPr id="1" name=""/>
        <p:cNvGrpSpPr/>
        <p:nvPr/>
      </p:nvGrpSpPr>
      <p:grpSpPr>
        <a:xfrm>
          <a:off x="0" y="0"/>
          <a:ext cx="0" cy="0"/>
          <a:chOff x="0" y="0"/>
          <a:chExt cx="0" cy="0"/>
        </a:xfrm>
      </p:grpSpPr>
      <p:grpSp>
        <p:nvGrpSpPr>
          <p:cNvPr name="Group 2" id="2"/>
          <p:cNvGrpSpPr/>
          <p:nvPr/>
        </p:nvGrpSpPr>
        <p:grpSpPr>
          <a:xfrm rot="0">
            <a:off x="8115300" y="1028700"/>
            <a:ext cx="9144000" cy="8229600"/>
            <a:chOff x="0" y="0"/>
            <a:chExt cx="12192000" cy="10972800"/>
          </a:xfrm>
        </p:grpSpPr>
        <p:sp>
          <p:nvSpPr>
            <p:cNvPr name="AutoShape 3" id="3"/>
            <p:cNvSpPr/>
            <p:nvPr/>
          </p:nvSpPr>
          <p:spPr>
            <a:xfrm rot="0">
              <a:off x="0" y="0"/>
              <a:ext cx="12192000" cy="10972800"/>
            </a:xfrm>
            <a:prstGeom prst="rect">
              <a:avLst/>
            </a:prstGeom>
            <a:solidFill>
              <a:srgbClr val="E2EDF1"/>
            </a:solidFill>
          </p:spPr>
        </p:sp>
        <p:sp>
          <p:nvSpPr>
            <p:cNvPr name="TextBox 4" id="4"/>
            <p:cNvSpPr txBox="true"/>
            <p:nvPr/>
          </p:nvSpPr>
          <p:spPr>
            <a:xfrm rot="0">
              <a:off x="1283982" y="884775"/>
              <a:ext cx="9624035" cy="9203251"/>
            </a:xfrm>
            <a:prstGeom prst="rect">
              <a:avLst/>
            </a:prstGeom>
          </p:spPr>
          <p:txBody>
            <a:bodyPr anchor="t" rtlCol="false" tIns="0" lIns="0" bIns="0" rIns="0">
              <a:spAutoFit/>
            </a:bodyPr>
            <a:lstStyle/>
            <a:p>
              <a:pPr>
                <a:lnSpc>
                  <a:spcPts val="18279"/>
                </a:lnSpc>
              </a:pPr>
              <a:r>
                <a:rPr lang="en-US" sz="15233">
                  <a:solidFill>
                    <a:srgbClr val="04345C"/>
                  </a:solidFill>
                  <a:latin typeface="Montserrat Classic Bold"/>
                </a:rPr>
                <a:t>Alien </a:t>
              </a:r>
            </a:p>
            <a:p>
              <a:pPr>
                <a:lnSpc>
                  <a:spcPts val="18279"/>
                </a:lnSpc>
              </a:pPr>
              <a:r>
                <a:rPr lang="en-US" sz="15233">
                  <a:solidFill>
                    <a:srgbClr val="04345C"/>
                  </a:solidFill>
                  <a:latin typeface="Montserrat Classic Bold"/>
                </a:rPr>
                <a:t>Life </a:t>
              </a:r>
            </a:p>
            <a:p>
              <a:pPr>
                <a:lnSpc>
                  <a:spcPts val="18279"/>
                </a:lnSpc>
              </a:pPr>
              <a:r>
                <a:rPr lang="en-US" sz="15233">
                  <a:solidFill>
                    <a:srgbClr val="04345C"/>
                  </a:solidFill>
                  <a:latin typeface="Montserrat Classic Bold"/>
                </a:rPr>
                <a:t>Exists</a:t>
              </a:r>
            </a:p>
          </p:txBody>
        </p:sp>
      </p:grpSp>
      <p:grpSp>
        <p:nvGrpSpPr>
          <p:cNvPr name="Group 5" id="5"/>
          <p:cNvGrpSpPr/>
          <p:nvPr/>
        </p:nvGrpSpPr>
        <p:grpSpPr>
          <a:xfrm rot="0">
            <a:off x="340537" y="-5959664"/>
            <a:ext cx="8044341" cy="11285933"/>
            <a:chOff x="0" y="0"/>
            <a:chExt cx="10725788" cy="15047911"/>
          </a:xfrm>
        </p:grpSpPr>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538225">
              <a:off x="1374827" y="1654369"/>
              <a:ext cx="8741173" cy="4807645"/>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0" y="8116383"/>
              <a:ext cx="6931527" cy="6931527"/>
            </a:xfrm>
            <a:prstGeom prst="rect">
              <a:avLst/>
            </a:prstGeom>
          </p:spPr>
        </p:pic>
      </p:grpSp>
      <p:grpSp>
        <p:nvGrpSpPr>
          <p:cNvPr name="Group 8" id="8"/>
          <p:cNvGrpSpPr/>
          <p:nvPr/>
        </p:nvGrpSpPr>
        <p:grpSpPr>
          <a:xfrm rot="0">
            <a:off x="-172017" y="8660995"/>
            <a:ext cx="3715880" cy="1726241"/>
            <a:chOff x="0" y="0"/>
            <a:chExt cx="978668" cy="454648"/>
          </a:xfrm>
        </p:grpSpPr>
        <p:sp>
          <p:nvSpPr>
            <p:cNvPr name="Freeform 9" id="9"/>
            <p:cNvSpPr/>
            <p:nvPr/>
          </p:nvSpPr>
          <p:spPr>
            <a:xfrm>
              <a:off x="0" y="0"/>
              <a:ext cx="978668" cy="454648"/>
            </a:xfrm>
            <a:custGeom>
              <a:avLst/>
              <a:gdLst/>
              <a:ahLst/>
              <a:cxnLst/>
              <a:rect r="r" b="b" t="t" l="l"/>
              <a:pathLst>
                <a:path h="454648" w="978668">
                  <a:moveTo>
                    <a:pt x="0" y="0"/>
                  </a:moveTo>
                  <a:lnTo>
                    <a:pt x="978668" y="0"/>
                  </a:lnTo>
                  <a:lnTo>
                    <a:pt x="978668" y="454648"/>
                  </a:lnTo>
                  <a:lnTo>
                    <a:pt x="0" y="454648"/>
                  </a:lnTo>
                  <a:close/>
                </a:path>
              </a:pathLst>
            </a:custGeom>
            <a:solidFill>
              <a:srgbClr val="FFFFFF"/>
            </a:solidFill>
          </p:spPr>
        </p:sp>
        <p:sp>
          <p:nvSpPr>
            <p:cNvPr name="TextBox 10" id="10"/>
            <p:cNvSpPr txBox="true"/>
            <p:nvPr/>
          </p:nvSpPr>
          <p:spPr>
            <a:xfrm>
              <a:off x="0" y="28575"/>
              <a:ext cx="812800" cy="784225"/>
            </a:xfrm>
            <a:prstGeom prst="rect">
              <a:avLst/>
            </a:prstGeom>
          </p:spPr>
          <p:txBody>
            <a:bodyPr anchor="ctr" rtlCol="false" tIns="50800" lIns="50800" bIns="50800" rIns="50800"/>
            <a:lstStyle/>
            <a:p>
              <a:pPr algn="ctr">
                <a:lnSpc>
                  <a:spcPts val="1800"/>
                </a:lnSpc>
              </a:pPr>
            </a:p>
          </p:txBody>
        </p:sp>
      </p:grpSp>
      <p:pic>
        <p:nvPicPr>
          <p:cNvPr name="Picture 11" id="11"/>
          <p:cNvPicPr>
            <a:picLocks noChangeAspect="true"/>
          </p:cNvPicPr>
          <p:nvPr/>
        </p:nvPicPr>
        <p:blipFill>
          <a:blip r:embed="rId6"/>
          <a:srcRect l="0" t="0" r="0" b="0"/>
          <a:stretch>
            <a:fillRect/>
          </a:stretch>
        </p:blipFill>
        <p:spPr>
          <a:xfrm flipH="false" flipV="false" rot="0">
            <a:off x="2529876" y="8863048"/>
            <a:ext cx="878018" cy="1276812"/>
          </a:xfrm>
          <a:prstGeom prst="rect">
            <a:avLst/>
          </a:prstGeom>
        </p:spPr>
      </p:pic>
      <p:pic>
        <p:nvPicPr>
          <p:cNvPr name="Picture 12" id="12"/>
          <p:cNvPicPr>
            <a:picLocks noChangeAspect="true"/>
          </p:cNvPicPr>
          <p:nvPr/>
        </p:nvPicPr>
        <p:blipFill>
          <a:blip r:embed="rId7"/>
          <a:srcRect l="0" t="0" r="0" b="0"/>
          <a:stretch>
            <a:fillRect/>
          </a:stretch>
        </p:blipFill>
        <p:spPr>
          <a:xfrm flipH="false" flipV="false" rot="0">
            <a:off x="181294" y="8975194"/>
            <a:ext cx="2196298" cy="1052520"/>
          </a:xfrm>
          <a:prstGeom prst="rect">
            <a:avLst/>
          </a:prstGeom>
        </p:spPr>
      </p:pic>
      <p:pic>
        <p:nvPicPr>
          <p:cNvPr name="Picture 13" id="13"/>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2800668">
            <a:off x="2659861" y="4921699"/>
            <a:ext cx="4175535" cy="4114800"/>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4345C"/>
        </a:solidFill>
      </p:bgPr>
    </p:bg>
    <p:spTree>
      <p:nvGrpSpPr>
        <p:cNvPr id="1" name=""/>
        <p:cNvGrpSpPr/>
        <p:nvPr/>
      </p:nvGrpSpPr>
      <p:grpSpPr>
        <a:xfrm>
          <a:off x="0" y="0"/>
          <a:ext cx="0" cy="0"/>
          <a:chOff x="0" y="0"/>
          <a:chExt cx="0" cy="0"/>
        </a:xfrm>
      </p:grpSpPr>
      <p:sp>
        <p:nvSpPr>
          <p:cNvPr name="AutoShape 2" id="2"/>
          <p:cNvSpPr/>
          <p:nvPr/>
        </p:nvSpPr>
        <p:spPr>
          <a:xfrm rot="0">
            <a:off x="8524257" y="530078"/>
            <a:ext cx="9763743" cy="8229600"/>
          </a:xfrm>
          <a:prstGeom prst="rect">
            <a:avLst/>
          </a:prstGeom>
          <a:solidFill>
            <a:srgbClr val="E2EDF1"/>
          </a:solidFill>
        </p:spPr>
      </p:sp>
      <p:grpSp>
        <p:nvGrpSpPr>
          <p:cNvPr name="Group 3" id="3"/>
          <p:cNvGrpSpPr/>
          <p:nvPr/>
        </p:nvGrpSpPr>
        <p:grpSpPr>
          <a:xfrm rot="0">
            <a:off x="0" y="530078"/>
            <a:ext cx="7696200" cy="8229600"/>
            <a:chOff x="0" y="0"/>
            <a:chExt cx="10261600" cy="10972800"/>
          </a:xfrm>
        </p:grpSpPr>
        <p:sp>
          <p:nvSpPr>
            <p:cNvPr name="AutoShape 4" id="4"/>
            <p:cNvSpPr/>
            <p:nvPr/>
          </p:nvSpPr>
          <p:spPr>
            <a:xfrm rot="0">
              <a:off x="0" y="0"/>
              <a:ext cx="10261600" cy="10972800"/>
            </a:xfrm>
            <a:prstGeom prst="rect">
              <a:avLst/>
            </a:prstGeom>
            <a:solidFill>
              <a:srgbClr val="E2EDF1"/>
            </a:solidFill>
          </p:spPr>
        </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5726686" y="4696667"/>
              <a:ext cx="3899914" cy="1579465"/>
            </a:xfrm>
            <a:prstGeom prst="rect">
              <a:avLst/>
            </a:prstGeom>
          </p:spPr>
        </p:pic>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97659" y="5085923"/>
              <a:ext cx="2556732" cy="1035477"/>
            </a:xfrm>
            <a:prstGeom prst="rect">
              <a:avLst/>
            </a:prstGeom>
          </p:spPr>
        </p:pic>
        <p:pic>
          <p:nvPicPr>
            <p:cNvPr name="Picture 7" id="7"/>
            <p:cNvPicPr>
              <a:picLocks noChangeAspect="true"/>
            </p:cNvPicPr>
            <p:nvPr/>
          </p:nvPicPr>
          <p:blipFill>
            <a:blip r:embed="rId4"/>
            <a:srcRect l="0" t="0" r="0" b="0"/>
            <a:stretch>
              <a:fillRect/>
            </a:stretch>
          </p:blipFill>
          <p:spPr>
            <a:xfrm flipH="false" flipV="false" rot="0">
              <a:off x="697659" y="558800"/>
              <a:ext cx="9000129" cy="6079557"/>
            </a:xfrm>
            <a:prstGeom prst="rect">
              <a:avLst/>
            </a:prstGeom>
          </p:spPr>
        </p:pic>
        <p:sp>
          <p:nvSpPr>
            <p:cNvPr name="TextBox 8" id="8"/>
            <p:cNvSpPr txBox="true"/>
            <p:nvPr/>
          </p:nvSpPr>
          <p:spPr>
            <a:xfrm rot="0">
              <a:off x="657391" y="6789839"/>
              <a:ext cx="8933277" cy="799253"/>
            </a:xfrm>
            <a:prstGeom prst="rect">
              <a:avLst/>
            </a:prstGeom>
          </p:spPr>
          <p:txBody>
            <a:bodyPr anchor="t" rtlCol="false" tIns="0" lIns="0" bIns="0" rIns="0">
              <a:spAutoFit/>
            </a:bodyPr>
            <a:lstStyle/>
            <a:p>
              <a:pPr algn="ctr">
                <a:lnSpc>
                  <a:spcPts val="4940"/>
                </a:lnSpc>
              </a:pPr>
              <a:r>
                <a:rPr lang="en-US" sz="3800" spc="113">
                  <a:solidFill>
                    <a:srgbClr val="04345C"/>
                  </a:solidFill>
                  <a:latin typeface="Montserrat Classic Bold"/>
                </a:rPr>
                <a:t>Habitable Zone</a:t>
              </a:r>
            </a:p>
          </p:txBody>
        </p:sp>
        <p:sp>
          <p:nvSpPr>
            <p:cNvPr name="TextBox 9" id="9"/>
            <p:cNvSpPr txBox="true"/>
            <p:nvPr/>
          </p:nvSpPr>
          <p:spPr>
            <a:xfrm rot="0">
              <a:off x="670932" y="7996762"/>
              <a:ext cx="8933277" cy="2228850"/>
            </a:xfrm>
            <a:prstGeom prst="rect">
              <a:avLst/>
            </a:prstGeom>
          </p:spPr>
          <p:txBody>
            <a:bodyPr anchor="t" rtlCol="false" tIns="0" lIns="0" bIns="0" rIns="0">
              <a:spAutoFit/>
            </a:bodyPr>
            <a:lstStyle/>
            <a:p>
              <a:pPr algn="ctr">
                <a:lnSpc>
                  <a:spcPts val="4500"/>
                </a:lnSpc>
              </a:pPr>
              <a:r>
                <a:rPr lang="en-US" sz="3000" spc="30">
                  <a:solidFill>
                    <a:srgbClr val="04345C"/>
                  </a:solidFill>
                  <a:latin typeface="Montserrat Classic"/>
                </a:rPr>
                <a:t>Each star has a zone where liquid water could exists - an important ingredient for life to exist</a:t>
              </a:r>
            </a:p>
          </p:txBody>
        </p:sp>
      </p:grpSp>
      <p:pic>
        <p:nvPicPr>
          <p:cNvPr name="Picture 10" id="10"/>
          <p:cNvPicPr>
            <a:picLocks noChangeAspect="true"/>
          </p:cNvPicPr>
          <p:nvPr/>
        </p:nvPicPr>
        <p:blipFill>
          <a:blip r:embed="rId5"/>
          <a:srcRect l="0" t="0" r="0" b="0"/>
          <a:stretch>
            <a:fillRect/>
          </a:stretch>
        </p:blipFill>
        <p:spPr>
          <a:xfrm flipH="false" flipV="false" rot="0">
            <a:off x="8524257" y="994502"/>
            <a:ext cx="9763743" cy="4559668"/>
          </a:xfrm>
          <a:prstGeom prst="rect">
            <a:avLst/>
          </a:prstGeom>
        </p:spPr>
      </p:pic>
      <p:grpSp>
        <p:nvGrpSpPr>
          <p:cNvPr name="Group 11" id="11"/>
          <p:cNvGrpSpPr/>
          <p:nvPr/>
        </p:nvGrpSpPr>
        <p:grpSpPr>
          <a:xfrm rot="0">
            <a:off x="9892533" y="5712802"/>
            <a:ext cx="7027191" cy="2548255"/>
            <a:chOff x="0" y="0"/>
            <a:chExt cx="9369587" cy="3397673"/>
          </a:xfrm>
        </p:grpSpPr>
        <p:sp>
          <p:nvSpPr>
            <p:cNvPr name="TextBox 12" id="12"/>
            <p:cNvSpPr txBox="true"/>
            <p:nvPr/>
          </p:nvSpPr>
          <p:spPr>
            <a:xfrm rot="0">
              <a:off x="0" y="-38100"/>
              <a:ext cx="9355407" cy="799253"/>
            </a:xfrm>
            <a:prstGeom prst="rect">
              <a:avLst/>
            </a:prstGeom>
          </p:spPr>
          <p:txBody>
            <a:bodyPr anchor="t" rtlCol="false" tIns="0" lIns="0" bIns="0" rIns="0">
              <a:spAutoFit/>
            </a:bodyPr>
            <a:lstStyle/>
            <a:p>
              <a:pPr algn="ctr">
                <a:lnSpc>
                  <a:spcPts val="4940"/>
                </a:lnSpc>
              </a:pPr>
              <a:r>
                <a:rPr lang="en-US" sz="3800" spc="113">
                  <a:solidFill>
                    <a:srgbClr val="04345C"/>
                  </a:solidFill>
                  <a:latin typeface="Montserrat Classic Bold"/>
                </a:rPr>
                <a:t>Drake Equation</a:t>
              </a:r>
            </a:p>
          </p:txBody>
        </p:sp>
        <p:sp>
          <p:nvSpPr>
            <p:cNvPr name="TextBox 13" id="13"/>
            <p:cNvSpPr txBox="true"/>
            <p:nvPr/>
          </p:nvSpPr>
          <p:spPr>
            <a:xfrm rot="0">
              <a:off x="14181" y="1168823"/>
              <a:ext cx="9355407" cy="2228850"/>
            </a:xfrm>
            <a:prstGeom prst="rect">
              <a:avLst/>
            </a:prstGeom>
          </p:spPr>
          <p:txBody>
            <a:bodyPr anchor="t" rtlCol="false" tIns="0" lIns="0" bIns="0" rIns="0">
              <a:spAutoFit/>
            </a:bodyPr>
            <a:lstStyle/>
            <a:p>
              <a:pPr algn="ctr">
                <a:lnSpc>
                  <a:spcPts val="4500"/>
                </a:lnSpc>
              </a:pPr>
              <a:r>
                <a:rPr lang="en-US" sz="3000" spc="30">
                  <a:solidFill>
                    <a:srgbClr val="04345C"/>
                  </a:solidFill>
                  <a:latin typeface="Montserrat Classic"/>
                </a:rPr>
                <a:t>It is used to calculate the probability of making contact with extraterrestrial life.</a:t>
              </a:r>
            </a:p>
          </p:txBody>
        </p:sp>
      </p:grpSp>
      <p:grpSp>
        <p:nvGrpSpPr>
          <p:cNvPr name="Group 14" id="14"/>
          <p:cNvGrpSpPr/>
          <p:nvPr/>
        </p:nvGrpSpPr>
        <p:grpSpPr>
          <a:xfrm rot="0">
            <a:off x="-172017" y="8660995"/>
            <a:ext cx="3715880" cy="1726241"/>
            <a:chOff x="0" y="0"/>
            <a:chExt cx="4954507" cy="2301655"/>
          </a:xfrm>
        </p:grpSpPr>
        <p:grpSp>
          <p:nvGrpSpPr>
            <p:cNvPr name="Group 15" id="15"/>
            <p:cNvGrpSpPr/>
            <p:nvPr/>
          </p:nvGrpSpPr>
          <p:grpSpPr>
            <a:xfrm rot="0">
              <a:off x="0" y="0"/>
              <a:ext cx="4954507" cy="2301655"/>
              <a:chOff x="0" y="0"/>
              <a:chExt cx="978668" cy="454648"/>
            </a:xfrm>
          </p:grpSpPr>
          <p:sp>
            <p:nvSpPr>
              <p:cNvPr name="Freeform 16" id="16"/>
              <p:cNvSpPr/>
              <p:nvPr/>
            </p:nvSpPr>
            <p:spPr>
              <a:xfrm>
                <a:off x="0" y="0"/>
                <a:ext cx="978668" cy="454648"/>
              </a:xfrm>
              <a:custGeom>
                <a:avLst/>
                <a:gdLst/>
                <a:ahLst/>
                <a:cxnLst/>
                <a:rect r="r" b="b" t="t" l="l"/>
                <a:pathLst>
                  <a:path h="454648" w="978668">
                    <a:moveTo>
                      <a:pt x="0" y="0"/>
                    </a:moveTo>
                    <a:lnTo>
                      <a:pt x="978668" y="0"/>
                    </a:lnTo>
                    <a:lnTo>
                      <a:pt x="978668" y="454648"/>
                    </a:lnTo>
                    <a:lnTo>
                      <a:pt x="0" y="454648"/>
                    </a:lnTo>
                    <a:close/>
                  </a:path>
                </a:pathLst>
              </a:custGeom>
              <a:solidFill>
                <a:srgbClr val="FFFFFF"/>
              </a:solidFill>
            </p:spPr>
          </p:sp>
          <p:sp>
            <p:nvSpPr>
              <p:cNvPr name="TextBox 17" id="17"/>
              <p:cNvSpPr txBox="true"/>
              <p:nvPr/>
            </p:nvSpPr>
            <p:spPr>
              <a:xfrm>
                <a:off x="0" y="28575"/>
                <a:ext cx="812800" cy="784225"/>
              </a:xfrm>
              <a:prstGeom prst="rect">
                <a:avLst/>
              </a:prstGeom>
            </p:spPr>
            <p:txBody>
              <a:bodyPr anchor="ctr" rtlCol="false" tIns="50800" lIns="50800" bIns="50800" rIns="50800"/>
              <a:lstStyle/>
              <a:p>
                <a:pPr algn="ctr">
                  <a:lnSpc>
                    <a:spcPts val="1800"/>
                  </a:lnSpc>
                </a:pPr>
              </a:p>
            </p:txBody>
          </p:sp>
        </p:grpSp>
        <p:pic>
          <p:nvPicPr>
            <p:cNvPr name="Picture 18" id="18"/>
            <p:cNvPicPr>
              <a:picLocks noChangeAspect="true"/>
            </p:cNvPicPr>
            <p:nvPr/>
          </p:nvPicPr>
          <p:blipFill>
            <a:blip r:embed="rId6"/>
            <a:srcRect l="0" t="0" r="0" b="0"/>
            <a:stretch>
              <a:fillRect/>
            </a:stretch>
          </p:blipFill>
          <p:spPr>
            <a:xfrm flipH="false" flipV="false" rot="0">
              <a:off x="3602523" y="269403"/>
              <a:ext cx="1170691" cy="1702417"/>
            </a:xfrm>
            <a:prstGeom prst="rect">
              <a:avLst/>
            </a:prstGeom>
          </p:spPr>
        </p:pic>
        <p:pic>
          <p:nvPicPr>
            <p:cNvPr name="Picture 19" id="19"/>
            <p:cNvPicPr>
              <a:picLocks noChangeAspect="true"/>
            </p:cNvPicPr>
            <p:nvPr/>
          </p:nvPicPr>
          <p:blipFill>
            <a:blip r:embed="rId7"/>
            <a:srcRect l="0" t="0" r="0" b="0"/>
            <a:stretch>
              <a:fillRect/>
            </a:stretch>
          </p:blipFill>
          <p:spPr>
            <a:xfrm flipH="false" flipV="false" rot="0">
              <a:off x="471080" y="418932"/>
              <a:ext cx="2928398" cy="1403360"/>
            </a:xfrm>
            <a:prstGeom prst="rect">
              <a:avLst/>
            </a:prstGeom>
          </p:spPr>
        </p:pic>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4345C"/>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468723" y="1162050"/>
            <a:ext cx="9124950" cy="9124950"/>
          </a:xfrm>
          <a:prstGeom prst="rect">
            <a:avLst/>
          </a:prstGeom>
        </p:spPr>
      </p:pic>
      <p:sp>
        <p:nvSpPr>
          <p:cNvPr name="AutoShape 3" id="3"/>
          <p:cNvSpPr/>
          <p:nvPr/>
        </p:nvSpPr>
        <p:spPr>
          <a:xfrm rot="0">
            <a:off x="-247650" y="8660995"/>
            <a:ext cx="18840450" cy="1854605"/>
          </a:xfrm>
          <a:prstGeom prst="rect">
            <a:avLst/>
          </a:prstGeom>
          <a:solidFill>
            <a:srgbClr val="6BD4CD"/>
          </a:solidFill>
        </p:spPr>
      </p:sp>
      <p:grpSp>
        <p:nvGrpSpPr>
          <p:cNvPr name="Group 4" id="4"/>
          <p:cNvGrpSpPr/>
          <p:nvPr/>
        </p:nvGrpSpPr>
        <p:grpSpPr>
          <a:xfrm rot="0">
            <a:off x="408815" y="1028700"/>
            <a:ext cx="11780871" cy="6798623"/>
            <a:chOff x="0" y="0"/>
            <a:chExt cx="15707828" cy="9064831"/>
          </a:xfrm>
        </p:grpSpPr>
        <p:sp>
          <p:nvSpPr>
            <p:cNvPr name="AutoShape 5" id="5"/>
            <p:cNvSpPr/>
            <p:nvPr/>
          </p:nvSpPr>
          <p:spPr>
            <a:xfrm rot="0">
              <a:off x="0" y="0"/>
              <a:ext cx="15707828" cy="9064831"/>
            </a:xfrm>
            <a:prstGeom prst="rect">
              <a:avLst/>
            </a:prstGeom>
            <a:solidFill>
              <a:srgbClr val="E2EDF1"/>
            </a:solidFill>
          </p:spPr>
        </p:sp>
        <p:sp>
          <p:nvSpPr>
            <p:cNvPr name="TextBox 6" id="6"/>
            <p:cNvSpPr txBox="true"/>
            <p:nvPr/>
          </p:nvSpPr>
          <p:spPr>
            <a:xfrm rot="0">
              <a:off x="998836" y="539865"/>
              <a:ext cx="14208356" cy="7985101"/>
            </a:xfrm>
            <a:prstGeom prst="rect">
              <a:avLst/>
            </a:prstGeom>
          </p:spPr>
          <p:txBody>
            <a:bodyPr anchor="t" rtlCol="false" tIns="0" lIns="0" bIns="0" rIns="0">
              <a:spAutoFit/>
            </a:bodyPr>
            <a:lstStyle/>
            <a:p>
              <a:pPr>
                <a:lnSpc>
                  <a:spcPts val="10890"/>
                </a:lnSpc>
              </a:pPr>
              <a:r>
                <a:rPr lang="en-US" sz="9075">
                  <a:solidFill>
                    <a:srgbClr val="04345C"/>
                  </a:solidFill>
                  <a:latin typeface="Montserrat Classic Bold"/>
                </a:rPr>
                <a:t>The government </a:t>
              </a:r>
            </a:p>
            <a:p>
              <a:pPr>
                <a:lnSpc>
                  <a:spcPts val="10890"/>
                </a:lnSpc>
              </a:pPr>
              <a:r>
                <a:rPr lang="en-US" sz="9075">
                  <a:solidFill>
                    <a:srgbClr val="04345C"/>
                  </a:solidFill>
                  <a:latin typeface="Montserrat Classic Bold"/>
                </a:rPr>
                <a:t>should spend </a:t>
              </a:r>
            </a:p>
            <a:p>
              <a:pPr>
                <a:lnSpc>
                  <a:spcPts val="10890"/>
                </a:lnSpc>
              </a:pPr>
              <a:r>
                <a:rPr lang="en-US" sz="9075">
                  <a:solidFill>
                    <a:srgbClr val="04345C"/>
                  </a:solidFill>
                  <a:latin typeface="Montserrat Classic Bold"/>
                </a:rPr>
                <a:t>money on </a:t>
              </a:r>
            </a:p>
            <a:p>
              <a:pPr>
                <a:lnSpc>
                  <a:spcPts val="10890"/>
                </a:lnSpc>
              </a:pPr>
              <a:r>
                <a:rPr lang="en-US" sz="9075">
                  <a:solidFill>
                    <a:srgbClr val="04345C"/>
                  </a:solidFill>
                  <a:latin typeface="Montserrat Classic Bold"/>
                </a:rPr>
                <a:t>space exploration</a:t>
              </a:r>
            </a:p>
            <a:p>
              <a:pPr>
                <a:lnSpc>
                  <a:spcPts val="3661"/>
                </a:lnSpc>
              </a:pPr>
            </a:p>
          </p:txBody>
        </p:sp>
      </p:grpSp>
      <p:grpSp>
        <p:nvGrpSpPr>
          <p:cNvPr name="Group 7" id="7"/>
          <p:cNvGrpSpPr/>
          <p:nvPr/>
        </p:nvGrpSpPr>
        <p:grpSpPr>
          <a:xfrm rot="0">
            <a:off x="-172017" y="8660995"/>
            <a:ext cx="3715880" cy="1726241"/>
            <a:chOff x="0" y="0"/>
            <a:chExt cx="4954507" cy="2301655"/>
          </a:xfrm>
        </p:grpSpPr>
        <p:grpSp>
          <p:nvGrpSpPr>
            <p:cNvPr name="Group 8" id="8"/>
            <p:cNvGrpSpPr/>
            <p:nvPr/>
          </p:nvGrpSpPr>
          <p:grpSpPr>
            <a:xfrm rot="0">
              <a:off x="0" y="0"/>
              <a:ext cx="4954507" cy="2301655"/>
              <a:chOff x="0" y="0"/>
              <a:chExt cx="978668" cy="454648"/>
            </a:xfrm>
          </p:grpSpPr>
          <p:sp>
            <p:nvSpPr>
              <p:cNvPr name="Freeform 9" id="9"/>
              <p:cNvSpPr/>
              <p:nvPr/>
            </p:nvSpPr>
            <p:spPr>
              <a:xfrm>
                <a:off x="0" y="0"/>
                <a:ext cx="978668" cy="454648"/>
              </a:xfrm>
              <a:custGeom>
                <a:avLst/>
                <a:gdLst/>
                <a:ahLst/>
                <a:cxnLst/>
                <a:rect r="r" b="b" t="t" l="l"/>
                <a:pathLst>
                  <a:path h="454648" w="978668">
                    <a:moveTo>
                      <a:pt x="0" y="0"/>
                    </a:moveTo>
                    <a:lnTo>
                      <a:pt x="978668" y="0"/>
                    </a:lnTo>
                    <a:lnTo>
                      <a:pt x="978668" y="454648"/>
                    </a:lnTo>
                    <a:lnTo>
                      <a:pt x="0" y="454648"/>
                    </a:lnTo>
                    <a:close/>
                  </a:path>
                </a:pathLst>
              </a:custGeom>
              <a:solidFill>
                <a:srgbClr val="FFFFFF"/>
              </a:solidFill>
            </p:spPr>
          </p:sp>
          <p:sp>
            <p:nvSpPr>
              <p:cNvPr name="TextBox 10" id="10"/>
              <p:cNvSpPr txBox="true"/>
              <p:nvPr/>
            </p:nvSpPr>
            <p:spPr>
              <a:xfrm>
                <a:off x="0" y="28575"/>
                <a:ext cx="812800" cy="784225"/>
              </a:xfrm>
              <a:prstGeom prst="rect">
                <a:avLst/>
              </a:prstGeom>
            </p:spPr>
            <p:txBody>
              <a:bodyPr anchor="ctr" rtlCol="false" tIns="50800" lIns="50800" bIns="50800" rIns="50800"/>
              <a:lstStyle/>
              <a:p>
                <a:pPr algn="ctr">
                  <a:lnSpc>
                    <a:spcPts val="1800"/>
                  </a:lnSpc>
                </a:pPr>
              </a:p>
            </p:txBody>
          </p:sp>
        </p:grpSp>
        <p:pic>
          <p:nvPicPr>
            <p:cNvPr name="Picture 11" id="11"/>
            <p:cNvPicPr>
              <a:picLocks noChangeAspect="true"/>
            </p:cNvPicPr>
            <p:nvPr/>
          </p:nvPicPr>
          <p:blipFill>
            <a:blip r:embed="rId4"/>
            <a:srcRect l="0" t="0" r="0" b="0"/>
            <a:stretch>
              <a:fillRect/>
            </a:stretch>
          </p:blipFill>
          <p:spPr>
            <a:xfrm flipH="false" flipV="false" rot="0">
              <a:off x="3602523" y="269403"/>
              <a:ext cx="1170691" cy="1702417"/>
            </a:xfrm>
            <a:prstGeom prst="rect">
              <a:avLst/>
            </a:prstGeom>
          </p:spPr>
        </p:pic>
        <p:pic>
          <p:nvPicPr>
            <p:cNvPr name="Picture 12" id="12"/>
            <p:cNvPicPr>
              <a:picLocks noChangeAspect="true"/>
            </p:cNvPicPr>
            <p:nvPr/>
          </p:nvPicPr>
          <p:blipFill>
            <a:blip r:embed="rId5"/>
            <a:srcRect l="0" t="0" r="0" b="0"/>
            <a:stretch>
              <a:fillRect/>
            </a:stretch>
          </p:blipFill>
          <p:spPr>
            <a:xfrm flipH="false" flipV="false" rot="0">
              <a:off x="471080" y="418932"/>
              <a:ext cx="2928398" cy="1403360"/>
            </a:xfrm>
            <a:prstGeom prst="rect">
              <a:avLst/>
            </a:prstGeom>
          </p:spPr>
        </p:pic>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4345C"/>
        </a:solidFill>
      </p:bgPr>
    </p:bg>
    <p:spTree>
      <p:nvGrpSpPr>
        <p:cNvPr id="1" name=""/>
        <p:cNvGrpSpPr/>
        <p:nvPr/>
      </p:nvGrpSpPr>
      <p:grpSpPr>
        <a:xfrm>
          <a:off x="0" y="0"/>
          <a:ext cx="0" cy="0"/>
          <a:chOff x="0" y="0"/>
          <a:chExt cx="0" cy="0"/>
        </a:xfrm>
      </p:grpSpPr>
      <p:sp>
        <p:nvSpPr>
          <p:cNvPr name="TextBox 2" id="2"/>
          <p:cNvSpPr txBox="true"/>
          <p:nvPr/>
        </p:nvSpPr>
        <p:spPr>
          <a:xfrm rot="0">
            <a:off x="1030406" y="733729"/>
            <a:ext cx="13291258" cy="923925"/>
          </a:xfrm>
          <a:prstGeom prst="rect">
            <a:avLst/>
          </a:prstGeom>
        </p:spPr>
        <p:txBody>
          <a:bodyPr anchor="t" rtlCol="false" tIns="0" lIns="0" bIns="0" rIns="0">
            <a:spAutoFit/>
          </a:bodyPr>
          <a:lstStyle/>
          <a:p>
            <a:pPr>
              <a:lnSpc>
                <a:spcPts val="7200"/>
              </a:lnSpc>
            </a:pPr>
            <a:r>
              <a:rPr lang="en-US" sz="6000" spc="89">
                <a:solidFill>
                  <a:srgbClr val="E2EDF1"/>
                </a:solidFill>
                <a:latin typeface="Montserrat Classic Bold"/>
              </a:rPr>
              <a:t>SOME FACTS</a:t>
            </a:r>
          </a:p>
        </p:txBody>
      </p:sp>
      <p:grpSp>
        <p:nvGrpSpPr>
          <p:cNvPr name="Group 3" id="3"/>
          <p:cNvGrpSpPr/>
          <p:nvPr/>
        </p:nvGrpSpPr>
        <p:grpSpPr>
          <a:xfrm rot="0">
            <a:off x="2394568" y="2600449"/>
            <a:ext cx="6033208" cy="2838586"/>
            <a:chOff x="0" y="0"/>
            <a:chExt cx="8044277" cy="3784781"/>
          </a:xfrm>
        </p:grpSpPr>
        <p:sp>
          <p:nvSpPr>
            <p:cNvPr name="TextBox 4" id="4"/>
            <p:cNvSpPr txBox="true"/>
            <p:nvPr/>
          </p:nvSpPr>
          <p:spPr>
            <a:xfrm rot="0">
              <a:off x="0" y="-38100"/>
              <a:ext cx="8044277" cy="799253"/>
            </a:xfrm>
            <a:prstGeom prst="rect">
              <a:avLst/>
            </a:prstGeom>
          </p:spPr>
          <p:txBody>
            <a:bodyPr anchor="t" rtlCol="false" tIns="0" lIns="0" bIns="0" rIns="0">
              <a:spAutoFit/>
            </a:bodyPr>
            <a:lstStyle/>
            <a:p>
              <a:pPr>
                <a:lnSpc>
                  <a:spcPts val="4940"/>
                </a:lnSpc>
              </a:pPr>
              <a:r>
                <a:rPr lang="en-US" sz="3800" spc="113">
                  <a:solidFill>
                    <a:srgbClr val="6BD4CD"/>
                  </a:solidFill>
                  <a:latin typeface="Montserrat Classic Bold"/>
                </a:rPr>
                <a:t>Ireland</a:t>
              </a:r>
            </a:p>
          </p:txBody>
        </p:sp>
        <p:sp>
          <p:nvSpPr>
            <p:cNvPr name="TextBox 5" id="5"/>
            <p:cNvSpPr txBox="true"/>
            <p:nvPr/>
          </p:nvSpPr>
          <p:spPr>
            <a:xfrm rot="0">
              <a:off x="0" y="1199061"/>
              <a:ext cx="8044277" cy="2585720"/>
            </a:xfrm>
            <a:prstGeom prst="rect">
              <a:avLst/>
            </a:prstGeom>
          </p:spPr>
          <p:txBody>
            <a:bodyPr anchor="t" rtlCol="false" tIns="0" lIns="0" bIns="0" rIns="0">
              <a:spAutoFit/>
            </a:bodyPr>
            <a:lstStyle/>
            <a:p>
              <a:pPr>
                <a:lnSpc>
                  <a:spcPts val="3900"/>
                </a:lnSpc>
              </a:pPr>
              <a:r>
                <a:rPr lang="en-US" sz="2600" spc="26">
                  <a:solidFill>
                    <a:srgbClr val="E2EDF1"/>
                  </a:solidFill>
                  <a:latin typeface="Montserrat Classic"/>
                </a:rPr>
                <a:t>Ireland mainly invests in space exploration through ESA</a:t>
              </a:r>
            </a:p>
            <a:p>
              <a:pPr>
                <a:lnSpc>
                  <a:spcPts val="3900"/>
                </a:lnSpc>
              </a:pPr>
              <a:r>
                <a:rPr lang="en-US" sz="2600" spc="26">
                  <a:solidFill>
                    <a:srgbClr val="E2EDF1"/>
                  </a:solidFill>
                  <a:latin typeface="Montserrat Classic"/>
                </a:rPr>
                <a:t>(European Space Agency) €5 billion per annum</a:t>
              </a:r>
            </a:p>
          </p:txBody>
        </p:sp>
      </p:gr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28700" y="2600449"/>
            <a:ext cx="889618" cy="667214"/>
          </a:xfrm>
          <a:prstGeom prst="rect">
            <a:avLst/>
          </a:prstGeom>
        </p:spPr>
      </p:pic>
      <p:grpSp>
        <p:nvGrpSpPr>
          <p:cNvPr name="Group 7" id="7"/>
          <p:cNvGrpSpPr/>
          <p:nvPr/>
        </p:nvGrpSpPr>
        <p:grpSpPr>
          <a:xfrm rot="0">
            <a:off x="11058055" y="2600449"/>
            <a:ext cx="6033208" cy="3333886"/>
            <a:chOff x="0" y="0"/>
            <a:chExt cx="8044277" cy="4445181"/>
          </a:xfrm>
        </p:grpSpPr>
        <p:sp>
          <p:nvSpPr>
            <p:cNvPr name="TextBox 8" id="8"/>
            <p:cNvSpPr txBox="true"/>
            <p:nvPr/>
          </p:nvSpPr>
          <p:spPr>
            <a:xfrm rot="0">
              <a:off x="0" y="-38100"/>
              <a:ext cx="8044277" cy="799253"/>
            </a:xfrm>
            <a:prstGeom prst="rect">
              <a:avLst/>
            </a:prstGeom>
          </p:spPr>
          <p:txBody>
            <a:bodyPr anchor="t" rtlCol="false" tIns="0" lIns="0" bIns="0" rIns="0">
              <a:spAutoFit/>
            </a:bodyPr>
            <a:lstStyle/>
            <a:p>
              <a:pPr>
                <a:lnSpc>
                  <a:spcPts val="4940"/>
                </a:lnSpc>
              </a:pPr>
              <a:r>
                <a:rPr lang="en-US" sz="3800" spc="113">
                  <a:solidFill>
                    <a:srgbClr val="6BD4CD"/>
                  </a:solidFill>
                  <a:latin typeface="Montserrat Classic Bold"/>
                </a:rPr>
                <a:t>Irish Universitires</a:t>
              </a:r>
            </a:p>
          </p:txBody>
        </p:sp>
        <p:sp>
          <p:nvSpPr>
            <p:cNvPr name="TextBox 9" id="9"/>
            <p:cNvSpPr txBox="true"/>
            <p:nvPr/>
          </p:nvSpPr>
          <p:spPr>
            <a:xfrm rot="0">
              <a:off x="0" y="1199061"/>
              <a:ext cx="8044277" cy="3246120"/>
            </a:xfrm>
            <a:prstGeom prst="rect">
              <a:avLst/>
            </a:prstGeom>
          </p:spPr>
          <p:txBody>
            <a:bodyPr anchor="t" rtlCol="false" tIns="0" lIns="0" bIns="0" rIns="0">
              <a:spAutoFit/>
            </a:bodyPr>
            <a:lstStyle/>
            <a:p>
              <a:pPr>
                <a:lnSpc>
                  <a:spcPts val="3900"/>
                </a:lnSpc>
              </a:pPr>
              <a:r>
                <a:rPr lang="en-US" sz="2600" spc="26">
                  <a:solidFill>
                    <a:srgbClr val="E2EDF1"/>
                  </a:solidFill>
                  <a:latin typeface="Montserrat Classic"/>
                </a:rPr>
                <a:t>Irish Space Exploration Research occurs around the country.</a:t>
              </a:r>
            </a:p>
            <a:p>
              <a:pPr>
                <a:lnSpc>
                  <a:spcPts val="3900"/>
                </a:lnSpc>
              </a:pPr>
              <a:r>
                <a:rPr lang="en-US" sz="2600" spc="26">
                  <a:solidFill>
                    <a:srgbClr val="E2EDF1"/>
                  </a:solidFill>
                  <a:latin typeface="Montserrat Classic"/>
                </a:rPr>
                <a:t>UCD is currently creating technology that will be Irelands first</a:t>
              </a:r>
            </a:p>
            <a:p>
              <a:pPr>
                <a:lnSpc>
                  <a:spcPts val="3900"/>
                </a:lnSpc>
              </a:pPr>
              <a:r>
                <a:rPr lang="en-US" sz="2600" spc="26">
                  <a:solidFill>
                    <a:srgbClr val="E2EDF1"/>
                  </a:solidFill>
                  <a:latin typeface="Montserrat Classic"/>
                </a:rPr>
                <a:t>sateillite in space (EIRSAT-1)</a:t>
              </a:r>
            </a:p>
          </p:txBody>
        </p:sp>
      </p:gr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692187" y="2600449"/>
            <a:ext cx="889618" cy="667214"/>
          </a:xfrm>
          <a:prstGeom prst="rect">
            <a:avLst/>
          </a:prstGeom>
        </p:spPr>
      </p:pic>
      <p:grpSp>
        <p:nvGrpSpPr>
          <p:cNvPr name="Group 11" id="11"/>
          <p:cNvGrpSpPr/>
          <p:nvPr/>
        </p:nvGrpSpPr>
        <p:grpSpPr>
          <a:xfrm rot="0">
            <a:off x="2394568" y="6035298"/>
            <a:ext cx="6033208" cy="2343286"/>
            <a:chOff x="0" y="0"/>
            <a:chExt cx="8044277" cy="3124381"/>
          </a:xfrm>
        </p:grpSpPr>
        <p:sp>
          <p:nvSpPr>
            <p:cNvPr name="TextBox 12" id="12"/>
            <p:cNvSpPr txBox="true"/>
            <p:nvPr/>
          </p:nvSpPr>
          <p:spPr>
            <a:xfrm rot="0">
              <a:off x="0" y="-38100"/>
              <a:ext cx="8044277" cy="799253"/>
            </a:xfrm>
            <a:prstGeom prst="rect">
              <a:avLst/>
            </a:prstGeom>
          </p:spPr>
          <p:txBody>
            <a:bodyPr anchor="t" rtlCol="false" tIns="0" lIns="0" bIns="0" rIns="0">
              <a:spAutoFit/>
            </a:bodyPr>
            <a:lstStyle/>
            <a:p>
              <a:pPr>
                <a:lnSpc>
                  <a:spcPts val="4940"/>
                </a:lnSpc>
              </a:pPr>
              <a:r>
                <a:rPr lang="en-US" sz="3800" spc="113">
                  <a:solidFill>
                    <a:srgbClr val="6BD4CD"/>
                  </a:solidFill>
                  <a:latin typeface="Montserrat Classic Bold"/>
                </a:rPr>
                <a:t>Other uses</a:t>
              </a:r>
            </a:p>
          </p:txBody>
        </p:sp>
        <p:sp>
          <p:nvSpPr>
            <p:cNvPr name="TextBox 13" id="13"/>
            <p:cNvSpPr txBox="true"/>
            <p:nvPr/>
          </p:nvSpPr>
          <p:spPr>
            <a:xfrm rot="0">
              <a:off x="0" y="1199061"/>
              <a:ext cx="8044277" cy="1925320"/>
            </a:xfrm>
            <a:prstGeom prst="rect">
              <a:avLst/>
            </a:prstGeom>
          </p:spPr>
          <p:txBody>
            <a:bodyPr anchor="t" rtlCol="false" tIns="0" lIns="0" bIns="0" rIns="0">
              <a:spAutoFit/>
            </a:bodyPr>
            <a:lstStyle/>
            <a:p>
              <a:pPr>
                <a:lnSpc>
                  <a:spcPts val="3900"/>
                </a:lnSpc>
              </a:pPr>
              <a:r>
                <a:rPr lang="en-US" sz="2600" spc="26">
                  <a:solidFill>
                    <a:srgbClr val="E2EDF1"/>
                  </a:solidFill>
                  <a:latin typeface="Montserrat Classic"/>
                </a:rPr>
                <a:t>The cost of providing homeless services in Dublin is expected to</a:t>
              </a:r>
            </a:p>
            <a:p>
              <a:pPr>
                <a:lnSpc>
                  <a:spcPts val="3900"/>
                </a:lnSpc>
              </a:pPr>
              <a:r>
                <a:rPr lang="en-US" sz="2600" spc="26">
                  <a:solidFill>
                    <a:srgbClr val="E2EDF1"/>
                  </a:solidFill>
                  <a:latin typeface="Montserrat Classic"/>
                </a:rPr>
                <a:t>reach €213 million next year,</a:t>
              </a:r>
            </a:p>
          </p:txBody>
        </p:sp>
      </p:grpSp>
      <p:pic>
        <p:nvPicPr>
          <p:cNvPr name="Picture 14" id="1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30406" y="6035298"/>
            <a:ext cx="889618" cy="667214"/>
          </a:xfrm>
          <a:prstGeom prst="rect">
            <a:avLst/>
          </a:prstGeom>
        </p:spPr>
      </p:pic>
      <p:grpSp>
        <p:nvGrpSpPr>
          <p:cNvPr name="Group 15" id="15"/>
          <p:cNvGrpSpPr/>
          <p:nvPr/>
        </p:nvGrpSpPr>
        <p:grpSpPr>
          <a:xfrm rot="0">
            <a:off x="11056349" y="6035298"/>
            <a:ext cx="6033208" cy="2838586"/>
            <a:chOff x="0" y="0"/>
            <a:chExt cx="8044277" cy="3784781"/>
          </a:xfrm>
        </p:grpSpPr>
        <p:sp>
          <p:nvSpPr>
            <p:cNvPr name="TextBox 16" id="16"/>
            <p:cNvSpPr txBox="true"/>
            <p:nvPr/>
          </p:nvSpPr>
          <p:spPr>
            <a:xfrm rot="0">
              <a:off x="0" y="-38100"/>
              <a:ext cx="8044277" cy="799253"/>
            </a:xfrm>
            <a:prstGeom prst="rect">
              <a:avLst/>
            </a:prstGeom>
          </p:spPr>
          <p:txBody>
            <a:bodyPr anchor="t" rtlCol="false" tIns="0" lIns="0" bIns="0" rIns="0">
              <a:spAutoFit/>
            </a:bodyPr>
            <a:lstStyle/>
            <a:p>
              <a:pPr>
                <a:lnSpc>
                  <a:spcPts val="4940"/>
                </a:lnSpc>
              </a:pPr>
              <a:r>
                <a:rPr lang="en-US" sz="3800" spc="113">
                  <a:solidFill>
                    <a:srgbClr val="6BD4CD"/>
                  </a:solidFill>
                  <a:latin typeface="Montserrat Classic Bold"/>
                </a:rPr>
                <a:t>USA</a:t>
              </a:r>
            </a:p>
          </p:txBody>
        </p:sp>
        <p:sp>
          <p:nvSpPr>
            <p:cNvPr name="TextBox 17" id="17"/>
            <p:cNvSpPr txBox="true"/>
            <p:nvPr/>
          </p:nvSpPr>
          <p:spPr>
            <a:xfrm rot="0">
              <a:off x="0" y="1199061"/>
              <a:ext cx="8044277" cy="2585720"/>
            </a:xfrm>
            <a:prstGeom prst="rect">
              <a:avLst/>
            </a:prstGeom>
          </p:spPr>
          <p:txBody>
            <a:bodyPr anchor="t" rtlCol="false" tIns="0" lIns="0" bIns="0" rIns="0">
              <a:spAutoFit/>
            </a:bodyPr>
            <a:lstStyle/>
            <a:p>
              <a:pPr>
                <a:lnSpc>
                  <a:spcPts val="3900"/>
                </a:lnSpc>
              </a:pPr>
              <a:r>
                <a:rPr lang="en-US" sz="2600" spc="26">
                  <a:solidFill>
                    <a:srgbClr val="E2EDF1"/>
                  </a:solidFill>
                  <a:latin typeface="Montserrat Classic"/>
                </a:rPr>
                <a:t>NASA's budget for 2020 is $22.6 billion but the US government</a:t>
              </a:r>
            </a:p>
            <a:p>
              <a:pPr>
                <a:lnSpc>
                  <a:spcPts val="3900"/>
                </a:lnSpc>
              </a:pPr>
              <a:r>
                <a:rPr lang="en-US" sz="2600" spc="26">
                  <a:solidFill>
                    <a:srgbClr val="E2EDF1"/>
                  </a:solidFill>
                  <a:latin typeface="Montserrat Classic"/>
                </a:rPr>
                <a:t>has spent nearly $650 billion since it began.</a:t>
              </a:r>
            </a:p>
          </p:txBody>
        </p:sp>
      </p:grpSp>
      <p:pic>
        <p:nvPicPr>
          <p:cNvPr name="Picture 18" id="1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692187" y="6035298"/>
            <a:ext cx="889618" cy="667214"/>
          </a:xfrm>
          <a:prstGeom prst="rect">
            <a:avLst/>
          </a:prstGeom>
        </p:spPr>
      </p:pic>
      <p:pic>
        <p:nvPicPr>
          <p:cNvPr name="Picture 19" id="19"/>
          <p:cNvPicPr>
            <a:picLocks noChangeAspect="true"/>
          </p:cNvPicPr>
          <p:nvPr/>
        </p:nvPicPr>
        <p:blipFill>
          <a:blip r:embed="rId4">
            <a:alphaModFix amt="7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400000">
            <a:off x="15430196" y="0"/>
            <a:ext cx="3315307" cy="3315307"/>
          </a:xfrm>
          <a:prstGeom prst="rect">
            <a:avLst/>
          </a:prstGeom>
        </p:spPr>
      </p:pic>
      <p:grpSp>
        <p:nvGrpSpPr>
          <p:cNvPr name="Group 20" id="20"/>
          <p:cNvGrpSpPr/>
          <p:nvPr/>
        </p:nvGrpSpPr>
        <p:grpSpPr>
          <a:xfrm rot="0">
            <a:off x="0" y="8560759"/>
            <a:ext cx="3715880" cy="1726241"/>
            <a:chOff x="0" y="0"/>
            <a:chExt cx="4954507" cy="2301655"/>
          </a:xfrm>
        </p:grpSpPr>
        <p:grpSp>
          <p:nvGrpSpPr>
            <p:cNvPr name="Group 21" id="21"/>
            <p:cNvGrpSpPr/>
            <p:nvPr/>
          </p:nvGrpSpPr>
          <p:grpSpPr>
            <a:xfrm rot="0">
              <a:off x="0" y="0"/>
              <a:ext cx="4954507" cy="2301655"/>
              <a:chOff x="0" y="0"/>
              <a:chExt cx="978668" cy="454648"/>
            </a:xfrm>
          </p:grpSpPr>
          <p:sp>
            <p:nvSpPr>
              <p:cNvPr name="Freeform 22" id="22"/>
              <p:cNvSpPr/>
              <p:nvPr/>
            </p:nvSpPr>
            <p:spPr>
              <a:xfrm>
                <a:off x="0" y="0"/>
                <a:ext cx="978668" cy="454648"/>
              </a:xfrm>
              <a:custGeom>
                <a:avLst/>
                <a:gdLst/>
                <a:ahLst/>
                <a:cxnLst/>
                <a:rect r="r" b="b" t="t" l="l"/>
                <a:pathLst>
                  <a:path h="454648" w="978668">
                    <a:moveTo>
                      <a:pt x="0" y="0"/>
                    </a:moveTo>
                    <a:lnTo>
                      <a:pt x="978668" y="0"/>
                    </a:lnTo>
                    <a:lnTo>
                      <a:pt x="978668" y="454648"/>
                    </a:lnTo>
                    <a:lnTo>
                      <a:pt x="0" y="454648"/>
                    </a:lnTo>
                    <a:close/>
                  </a:path>
                </a:pathLst>
              </a:custGeom>
              <a:solidFill>
                <a:srgbClr val="FFFFFF"/>
              </a:solidFill>
            </p:spPr>
          </p:sp>
          <p:sp>
            <p:nvSpPr>
              <p:cNvPr name="TextBox 23" id="23"/>
              <p:cNvSpPr txBox="true"/>
              <p:nvPr/>
            </p:nvSpPr>
            <p:spPr>
              <a:xfrm>
                <a:off x="0" y="28575"/>
                <a:ext cx="812800" cy="784225"/>
              </a:xfrm>
              <a:prstGeom prst="rect">
                <a:avLst/>
              </a:prstGeom>
            </p:spPr>
            <p:txBody>
              <a:bodyPr anchor="ctr" rtlCol="false" tIns="50800" lIns="50800" bIns="50800" rIns="50800"/>
              <a:lstStyle/>
              <a:p>
                <a:pPr algn="ctr">
                  <a:lnSpc>
                    <a:spcPts val="1800"/>
                  </a:lnSpc>
                </a:pPr>
              </a:p>
            </p:txBody>
          </p:sp>
        </p:grpSp>
        <p:pic>
          <p:nvPicPr>
            <p:cNvPr name="Picture 24" id="24"/>
            <p:cNvPicPr>
              <a:picLocks noChangeAspect="true"/>
            </p:cNvPicPr>
            <p:nvPr/>
          </p:nvPicPr>
          <p:blipFill>
            <a:blip r:embed="rId6"/>
            <a:srcRect l="0" t="0" r="0" b="0"/>
            <a:stretch>
              <a:fillRect/>
            </a:stretch>
          </p:blipFill>
          <p:spPr>
            <a:xfrm flipH="false" flipV="false" rot="0">
              <a:off x="3602523" y="269403"/>
              <a:ext cx="1170691" cy="1702417"/>
            </a:xfrm>
            <a:prstGeom prst="rect">
              <a:avLst/>
            </a:prstGeom>
          </p:spPr>
        </p:pic>
        <p:pic>
          <p:nvPicPr>
            <p:cNvPr name="Picture 25" id="25"/>
            <p:cNvPicPr>
              <a:picLocks noChangeAspect="true"/>
            </p:cNvPicPr>
            <p:nvPr/>
          </p:nvPicPr>
          <p:blipFill>
            <a:blip r:embed="rId7"/>
            <a:srcRect l="0" t="0" r="0" b="0"/>
            <a:stretch>
              <a:fillRect/>
            </a:stretch>
          </p:blipFill>
          <p:spPr>
            <a:xfrm flipH="false" flipV="false" rot="0">
              <a:off x="471080" y="418932"/>
              <a:ext cx="2928398" cy="1403360"/>
            </a:xfrm>
            <a:prstGeom prst="rect">
              <a:avLst/>
            </a:prstGeom>
          </p:spPr>
        </p:pic>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4345C"/>
        </a:solidFill>
      </p:bgPr>
    </p:bg>
    <p:spTree>
      <p:nvGrpSpPr>
        <p:cNvPr id="1" name=""/>
        <p:cNvGrpSpPr/>
        <p:nvPr/>
      </p:nvGrpSpPr>
      <p:grpSpPr>
        <a:xfrm>
          <a:off x="0" y="0"/>
          <a:ext cx="0" cy="0"/>
          <a:chOff x="0" y="0"/>
          <a:chExt cx="0" cy="0"/>
        </a:xfrm>
      </p:grpSpPr>
      <p:sp>
        <p:nvSpPr>
          <p:cNvPr name="AutoShape 2" id="2"/>
          <p:cNvSpPr/>
          <p:nvPr/>
        </p:nvSpPr>
        <p:spPr>
          <a:xfrm rot="0">
            <a:off x="10534650" y="-190500"/>
            <a:ext cx="7753350" cy="10877550"/>
          </a:xfrm>
          <a:prstGeom prst="rect">
            <a:avLst/>
          </a:prstGeom>
          <a:solidFill>
            <a:srgbClr val="6BD4CD"/>
          </a:solidFill>
        </p:spPr>
      </p:sp>
      <p:grpSp>
        <p:nvGrpSpPr>
          <p:cNvPr name="Group 3" id="3"/>
          <p:cNvGrpSpPr/>
          <p:nvPr/>
        </p:nvGrpSpPr>
        <p:grpSpPr>
          <a:xfrm rot="0">
            <a:off x="612770" y="3015641"/>
            <a:ext cx="9255644" cy="4255717"/>
            <a:chOff x="0" y="0"/>
            <a:chExt cx="12340858" cy="5674290"/>
          </a:xfrm>
        </p:grpSpPr>
        <p:sp>
          <p:nvSpPr>
            <p:cNvPr name="AutoShape 4" id="4"/>
            <p:cNvSpPr/>
            <p:nvPr/>
          </p:nvSpPr>
          <p:spPr>
            <a:xfrm rot="0">
              <a:off x="0" y="0"/>
              <a:ext cx="12340858" cy="5674290"/>
            </a:xfrm>
            <a:prstGeom prst="rect">
              <a:avLst/>
            </a:prstGeom>
            <a:solidFill>
              <a:srgbClr val="E2EDF1"/>
            </a:solidFill>
          </p:spPr>
        </p:sp>
        <p:sp>
          <p:nvSpPr>
            <p:cNvPr name="TextBox 5" id="5"/>
            <p:cNvSpPr txBox="true"/>
            <p:nvPr/>
          </p:nvSpPr>
          <p:spPr>
            <a:xfrm rot="0">
              <a:off x="784736" y="414620"/>
              <a:ext cx="11162797" cy="4835525"/>
            </a:xfrm>
            <a:prstGeom prst="rect">
              <a:avLst/>
            </a:prstGeom>
          </p:spPr>
          <p:txBody>
            <a:bodyPr anchor="t" rtlCol="false" tIns="0" lIns="0" bIns="0" rIns="0">
              <a:spAutoFit/>
            </a:bodyPr>
            <a:lstStyle/>
            <a:p>
              <a:pPr algn="ctr">
                <a:lnSpc>
                  <a:spcPts val="8555"/>
                </a:lnSpc>
              </a:pPr>
              <a:r>
                <a:rPr lang="en-US" sz="7129">
                  <a:solidFill>
                    <a:srgbClr val="04345C"/>
                  </a:solidFill>
                  <a:latin typeface="Montserrat Classic Bold"/>
                </a:rPr>
                <a:t>'The Science'</a:t>
              </a:r>
            </a:p>
            <a:p>
              <a:pPr algn="ctr">
                <a:lnSpc>
                  <a:spcPts val="8555"/>
                </a:lnSpc>
              </a:pPr>
              <a:r>
                <a:rPr lang="en-US" sz="7129">
                  <a:solidFill>
                    <a:srgbClr val="04345C"/>
                  </a:solidFill>
                  <a:latin typeface="Montserrat Classic Bold"/>
                </a:rPr>
                <a:t>i</a:t>
              </a:r>
              <a:r>
                <a:rPr lang="en-US" sz="7129">
                  <a:solidFill>
                    <a:srgbClr val="04345C"/>
                  </a:solidFill>
                  <a:latin typeface="Montserrat Classic Bold"/>
                </a:rPr>
                <a:t>s always</a:t>
              </a:r>
            </a:p>
            <a:p>
              <a:pPr algn="ctr">
                <a:lnSpc>
                  <a:spcPts val="8555"/>
                </a:lnSpc>
              </a:pPr>
              <a:r>
                <a:rPr lang="en-US" sz="7129">
                  <a:solidFill>
                    <a:srgbClr val="04345C"/>
                  </a:solidFill>
                  <a:latin typeface="Montserrat Classic Bold"/>
                </a:rPr>
                <a:t>correct/true</a:t>
              </a:r>
            </a:p>
            <a:p>
              <a:pPr>
                <a:lnSpc>
                  <a:spcPts val="2876"/>
                </a:lnSpc>
              </a:pPr>
            </a:p>
          </p:txBody>
        </p:sp>
      </p:grpSp>
      <p:grpSp>
        <p:nvGrpSpPr>
          <p:cNvPr name="Group 6" id="6"/>
          <p:cNvGrpSpPr/>
          <p:nvPr/>
        </p:nvGrpSpPr>
        <p:grpSpPr>
          <a:xfrm rot="0">
            <a:off x="-172017" y="8660995"/>
            <a:ext cx="3715880" cy="1726241"/>
            <a:chOff x="0" y="0"/>
            <a:chExt cx="4954507" cy="2301655"/>
          </a:xfrm>
        </p:grpSpPr>
        <p:grpSp>
          <p:nvGrpSpPr>
            <p:cNvPr name="Group 7" id="7"/>
            <p:cNvGrpSpPr/>
            <p:nvPr/>
          </p:nvGrpSpPr>
          <p:grpSpPr>
            <a:xfrm rot="0">
              <a:off x="0" y="0"/>
              <a:ext cx="4954507" cy="2301655"/>
              <a:chOff x="0" y="0"/>
              <a:chExt cx="978668" cy="454648"/>
            </a:xfrm>
          </p:grpSpPr>
          <p:sp>
            <p:nvSpPr>
              <p:cNvPr name="Freeform 8" id="8"/>
              <p:cNvSpPr/>
              <p:nvPr/>
            </p:nvSpPr>
            <p:spPr>
              <a:xfrm>
                <a:off x="0" y="0"/>
                <a:ext cx="978668" cy="454648"/>
              </a:xfrm>
              <a:custGeom>
                <a:avLst/>
                <a:gdLst/>
                <a:ahLst/>
                <a:cxnLst/>
                <a:rect r="r" b="b" t="t" l="l"/>
                <a:pathLst>
                  <a:path h="454648" w="978668">
                    <a:moveTo>
                      <a:pt x="0" y="0"/>
                    </a:moveTo>
                    <a:lnTo>
                      <a:pt x="978668" y="0"/>
                    </a:lnTo>
                    <a:lnTo>
                      <a:pt x="978668" y="454648"/>
                    </a:lnTo>
                    <a:lnTo>
                      <a:pt x="0" y="454648"/>
                    </a:lnTo>
                    <a:close/>
                  </a:path>
                </a:pathLst>
              </a:custGeom>
              <a:solidFill>
                <a:srgbClr val="FFFFFF"/>
              </a:solidFill>
            </p:spPr>
          </p:sp>
          <p:sp>
            <p:nvSpPr>
              <p:cNvPr name="TextBox 9" id="9"/>
              <p:cNvSpPr txBox="true"/>
              <p:nvPr/>
            </p:nvSpPr>
            <p:spPr>
              <a:xfrm>
                <a:off x="0" y="28575"/>
                <a:ext cx="812800" cy="784225"/>
              </a:xfrm>
              <a:prstGeom prst="rect">
                <a:avLst/>
              </a:prstGeom>
            </p:spPr>
            <p:txBody>
              <a:bodyPr anchor="ctr" rtlCol="false" tIns="50800" lIns="50800" bIns="50800" rIns="50800"/>
              <a:lstStyle/>
              <a:p>
                <a:pPr algn="ctr">
                  <a:lnSpc>
                    <a:spcPts val="1800"/>
                  </a:lnSpc>
                </a:pPr>
              </a:p>
            </p:txBody>
          </p:sp>
        </p:grpSp>
        <p:pic>
          <p:nvPicPr>
            <p:cNvPr name="Picture 10" id="10"/>
            <p:cNvPicPr>
              <a:picLocks noChangeAspect="true"/>
            </p:cNvPicPr>
            <p:nvPr/>
          </p:nvPicPr>
          <p:blipFill>
            <a:blip r:embed="rId2"/>
            <a:srcRect l="0" t="0" r="0" b="0"/>
            <a:stretch>
              <a:fillRect/>
            </a:stretch>
          </p:blipFill>
          <p:spPr>
            <a:xfrm flipH="false" flipV="false" rot="0">
              <a:off x="3602523" y="269403"/>
              <a:ext cx="1170691" cy="1702417"/>
            </a:xfrm>
            <a:prstGeom prst="rect">
              <a:avLst/>
            </a:prstGeom>
          </p:spPr>
        </p:pic>
        <p:pic>
          <p:nvPicPr>
            <p:cNvPr name="Picture 11" id="11"/>
            <p:cNvPicPr>
              <a:picLocks noChangeAspect="true"/>
            </p:cNvPicPr>
            <p:nvPr/>
          </p:nvPicPr>
          <p:blipFill>
            <a:blip r:embed="rId3"/>
            <a:srcRect l="0" t="0" r="0" b="0"/>
            <a:stretch>
              <a:fillRect/>
            </a:stretch>
          </p:blipFill>
          <p:spPr>
            <a:xfrm flipH="false" flipV="false" rot="0">
              <a:off x="471080" y="418932"/>
              <a:ext cx="2928398" cy="1403360"/>
            </a:xfrm>
            <a:prstGeom prst="rect">
              <a:avLst/>
            </a:prstGeom>
          </p:spPr>
        </p:pic>
      </p:grpSp>
      <p:pic>
        <p:nvPicPr>
          <p:cNvPr name="Picture 12" id="1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800366" y="2366344"/>
            <a:ext cx="7221918" cy="5554311"/>
          </a:xfrm>
          <a:prstGeom prst="rect">
            <a:avLst/>
          </a:prstGeom>
        </p:spPr>
      </p:pic>
      <p:pic>
        <p:nvPicPr>
          <p:cNvPr name="Picture 13" id="1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619302" y="74536"/>
            <a:ext cx="3257593" cy="2795607"/>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4345C"/>
        </a:solidFill>
      </p:bgPr>
    </p:bg>
    <p:spTree>
      <p:nvGrpSpPr>
        <p:cNvPr id="1" name=""/>
        <p:cNvGrpSpPr/>
        <p:nvPr/>
      </p:nvGrpSpPr>
      <p:grpSpPr>
        <a:xfrm>
          <a:off x="0" y="0"/>
          <a:ext cx="0" cy="0"/>
          <a:chOff x="0" y="0"/>
          <a:chExt cx="0" cy="0"/>
        </a:xfrm>
      </p:grpSpPr>
      <p:sp>
        <p:nvSpPr>
          <p:cNvPr name="AutoShape 2" id="2"/>
          <p:cNvSpPr/>
          <p:nvPr/>
        </p:nvSpPr>
        <p:spPr>
          <a:xfrm rot="0">
            <a:off x="-400050" y="-266700"/>
            <a:ext cx="8610600" cy="10858500"/>
          </a:xfrm>
          <a:prstGeom prst="rect">
            <a:avLst/>
          </a:prstGeom>
          <a:solidFill>
            <a:srgbClr val="E2EDF1"/>
          </a:solidFill>
        </p:spPr>
      </p:sp>
      <p:pic>
        <p:nvPicPr>
          <p:cNvPr name="Picture 3" id="3"/>
          <p:cNvPicPr>
            <a:picLocks noChangeAspect="true"/>
          </p:cNvPicPr>
          <p:nvPr/>
        </p:nvPicPr>
        <p:blipFill>
          <a:blip r:embed="rId2"/>
          <a:srcRect l="0" t="0" r="0" b="0"/>
          <a:stretch>
            <a:fillRect/>
          </a:stretch>
        </p:blipFill>
        <p:spPr>
          <a:xfrm flipH="false" flipV="false" rot="0">
            <a:off x="1583790" y="0"/>
            <a:ext cx="5042969" cy="4790821"/>
          </a:xfrm>
          <a:prstGeom prst="rect">
            <a:avLst/>
          </a:prstGeom>
        </p:spPr>
      </p:pic>
      <p:pic>
        <p:nvPicPr>
          <p:cNvPr name="Picture 4" id="4"/>
          <p:cNvPicPr>
            <a:picLocks noChangeAspect="true"/>
          </p:cNvPicPr>
          <p:nvPr/>
        </p:nvPicPr>
        <p:blipFill>
          <a:blip r:embed="rId3"/>
          <a:srcRect l="0" t="0" r="6624" b="4381"/>
          <a:stretch>
            <a:fillRect/>
          </a:stretch>
        </p:blipFill>
        <p:spPr>
          <a:xfrm flipH="false" flipV="false" rot="0">
            <a:off x="0" y="4704400"/>
            <a:ext cx="8210550" cy="3956595"/>
          </a:xfrm>
          <a:prstGeom prst="rect">
            <a:avLst/>
          </a:prstGeom>
        </p:spPr>
      </p:pic>
      <p:grpSp>
        <p:nvGrpSpPr>
          <p:cNvPr name="Group 5" id="5"/>
          <p:cNvGrpSpPr/>
          <p:nvPr/>
        </p:nvGrpSpPr>
        <p:grpSpPr>
          <a:xfrm rot="0">
            <a:off x="9506587" y="548261"/>
            <a:ext cx="8033458" cy="9190477"/>
            <a:chOff x="0" y="0"/>
            <a:chExt cx="10711277" cy="12253970"/>
          </a:xfrm>
        </p:grpSpPr>
        <p:sp>
          <p:nvSpPr>
            <p:cNvPr name="TextBox 6" id="6"/>
            <p:cNvSpPr txBox="true"/>
            <p:nvPr/>
          </p:nvSpPr>
          <p:spPr>
            <a:xfrm rot="0">
              <a:off x="0" y="-28575"/>
              <a:ext cx="10711277" cy="696595"/>
            </a:xfrm>
            <a:prstGeom prst="rect">
              <a:avLst/>
            </a:prstGeom>
          </p:spPr>
          <p:txBody>
            <a:bodyPr anchor="t" rtlCol="false" tIns="0" lIns="0" bIns="0" rIns="0">
              <a:spAutoFit/>
            </a:bodyPr>
            <a:lstStyle/>
            <a:p>
              <a:pPr>
                <a:lnSpc>
                  <a:spcPts val="4290"/>
                </a:lnSpc>
              </a:pPr>
              <a:r>
                <a:rPr lang="en-US" sz="3300" spc="330">
                  <a:solidFill>
                    <a:srgbClr val="6BD4CD"/>
                  </a:solidFill>
                  <a:latin typeface="Montserrat Classic"/>
                </a:rPr>
                <a:t>THE SCIENTIFIC METHOD</a:t>
              </a:r>
            </a:p>
          </p:txBody>
        </p:sp>
        <p:sp>
          <p:nvSpPr>
            <p:cNvPr name="TextBox 7" id="7"/>
            <p:cNvSpPr txBox="true"/>
            <p:nvPr/>
          </p:nvSpPr>
          <p:spPr>
            <a:xfrm rot="0">
              <a:off x="0" y="875535"/>
              <a:ext cx="10711277" cy="5276850"/>
            </a:xfrm>
            <a:prstGeom prst="rect">
              <a:avLst/>
            </a:prstGeom>
          </p:spPr>
          <p:txBody>
            <a:bodyPr anchor="t" rtlCol="false" tIns="0" lIns="0" bIns="0" rIns="0">
              <a:spAutoFit/>
            </a:bodyPr>
            <a:lstStyle/>
            <a:p>
              <a:pPr>
                <a:lnSpc>
                  <a:spcPts val="4500"/>
                </a:lnSpc>
              </a:pPr>
              <a:r>
                <a:rPr lang="en-US" sz="3000" spc="30">
                  <a:solidFill>
                    <a:srgbClr val="E2EDF1"/>
                  </a:solidFill>
                  <a:latin typeface="Montserrat Classic"/>
                </a:rPr>
                <a:t>The scientific method is the process of objectively establishing facts through testing and experimentation. The basic process involves making an observation, forming a hypothesis, making a prediction, conducting an experiment and finally analyzing the results.</a:t>
              </a:r>
            </a:p>
          </p:txBody>
        </p:sp>
        <p:sp>
          <p:nvSpPr>
            <p:cNvPr name="TextBox 8" id="8"/>
            <p:cNvSpPr txBox="true"/>
            <p:nvPr/>
          </p:nvSpPr>
          <p:spPr>
            <a:xfrm rot="0">
              <a:off x="0" y="6835010"/>
              <a:ext cx="10711277" cy="696595"/>
            </a:xfrm>
            <a:prstGeom prst="rect">
              <a:avLst/>
            </a:prstGeom>
          </p:spPr>
          <p:txBody>
            <a:bodyPr anchor="t" rtlCol="false" tIns="0" lIns="0" bIns="0" rIns="0">
              <a:spAutoFit/>
            </a:bodyPr>
            <a:lstStyle/>
            <a:p>
              <a:pPr>
                <a:lnSpc>
                  <a:spcPts val="4290"/>
                </a:lnSpc>
              </a:pPr>
              <a:r>
                <a:rPr lang="en-US" sz="3300" spc="330">
                  <a:solidFill>
                    <a:srgbClr val="6BD4CD"/>
                  </a:solidFill>
                  <a:latin typeface="Montserrat Classic"/>
                </a:rPr>
                <a:t>SCIENTISTS MAKE MISTAKES</a:t>
              </a:r>
            </a:p>
          </p:txBody>
        </p:sp>
        <p:sp>
          <p:nvSpPr>
            <p:cNvPr name="TextBox 9" id="9"/>
            <p:cNvSpPr txBox="true"/>
            <p:nvPr/>
          </p:nvSpPr>
          <p:spPr>
            <a:xfrm rot="0">
              <a:off x="0" y="7739120"/>
              <a:ext cx="10711277" cy="4514850"/>
            </a:xfrm>
            <a:prstGeom prst="rect">
              <a:avLst/>
            </a:prstGeom>
          </p:spPr>
          <p:txBody>
            <a:bodyPr anchor="t" rtlCol="false" tIns="0" lIns="0" bIns="0" rIns="0">
              <a:spAutoFit/>
            </a:bodyPr>
            <a:lstStyle/>
            <a:p>
              <a:pPr>
                <a:lnSpc>
                  <a:spcPts val="4500"/>
                </a:lnSpc>
              </a:pPr>
              <a:r>
                <a:rPr lang="en-US" sz="3000" spc="30">
                  <a:solidFill>
                    <a:srgbClr val="E2EDF1"/>
                  </a:solidFill>
                  <a:latin typeface="Montserrat Classic"/>
                </a:rPr>
                <a:t>Einstein also didn’t care for black holeshe didn’t think we could ever see it. “Of course, there is no hope of observing this phenomenon directly,” </a:t>
              </a:r>
              <a:r>
                <a:rPr lang="en-US" sz="3000" spc="30">
                  <a:solidFill>
                    <a:srgbClr val="E2EDF1"/>
                  </a:solidFill>
                  <a:latin typeface="Montserrat Classic"/>
                </a:rPr>
                <a:t>he wrote</a:t>
              </a:r>
              <a:r>
                <a:rPr lang="en-US" sz="3000" spc="30">
                  <a:solidFill>
                    <a:srgbClr val="E2EDF1"/>
                  </a:solidFill>
                  <a:latin typeface="Montserrat Classic"/>
                </a:rPr>
                <a:t> in the abstract of the Science paper introducing gravitational lensing.</a:t>
              </a:r>
            </a:p>
          </p:txBody>
        </p:sp>
      </p:grpSp>
      <p:grpSp>
        <p:nvGrpSpPr>
          <p:cNvPr name="Group 10" id="10"/>
          <p:cNvGrpSpPr/>
          <p:nvPr/>
        </p:nvGrpSpPr>
        <p:grpSpPr>
          <a:xfrm rot="0">
            <a:off x="-172017" y="8660995"/>
            <a:ext cx="3715880" cy="1726241"/>
            <a:chOff x="0" y="0"/>
            <a:chExt cx="4954507" cy="2301655"/>
          </a:xfrm>
        </p:grpSpPr>
        <p:grpSp>
          <p:nvGrpSpPr>
            <p:cNvPr name="Group 11" id="11"/>
            <p:cNvGrpSpPr/>
            <p:nvPr/>
          </p:nvGrpSpPr>
          <p:grpSpPr>
            <a:xfrm rot="0">
              <a:off x="0" y="0"/>
              <a:ext cx="4954507" cy="2301655"/>
              <a:chOff x="0" y="0"/>
              <a:chExt cx="978668" cy="454648"/>
            </a:xfrm>
          </p:grpSpPr>
          <p:sp>
            <p:nvSpPr>
              <p:cNvPr name="Freeform 12" id="12"/>
              <p:cNvSpPr/>
              <p:nvPr/>
            </p:nvSpPr>
            <p:spPr>
              <a:xfrm>
                <a:off x="0" y="0"/>
                <a:ext cx="978668" cy="454648"/>
              </a:xfrm>
              <a:custGeom>
                <a:avLst/>
                <a:gdLst/>
                <a:ahLst/>
                <a:cxnLst/>
                <a:rect r="r" b="b" t="t" l="l"/>
                <a:pathLst>
                  <a:path h="454648" w="978668">
                    <a:moveTo>
                      <a:pt x="0" y="0"/>
                    </a:moveTo>
                    <a:lnTo>
                      <a:pt x="978668" y="0"/>
                    </a:lnTo>
                    <a:lnTo>
                      <a:pt x="978668" y="454648"/>
                    </a:lnTo>
                    <a:lnTo>
                      <a:pt x="0" y="454648"/>
                    </a:lnTo>
                    <a:close/>
                  </a:path>
                </a:pathLst>
              </a:custGeom>
              <a:solidFill>
                <a:srgbClr val="FFFFFF"/>
              </a:solidFill>
            </p:spPr>
          </p:sp>
          <p:sp>
            <p:nvSpPr>
              <p:cNvPr name="TextBox 13" id="13"/>
              <p:cNvSpPr txBox="true"/>
              <p:nvPr/>
            </p:nvSpPr>
            <p:spPr>
              <a:xfrm>
                <a:off x="0" y="28575"/>
                <a:ext cx="812800" cy="784225"/>
              </a:xfrm>
              <a:prstGeom prst="rect">
                <a:avLst/>
              </a:prstGeom>
            </p:spPr>
            <p:txBody>
              <a:bodyPr anchor="ctr" rtlCol="false" tIns="50800" lIns="50800" bIns="50800" rIns="50800"/>
              <a:lstStyle/>
              <a:p>
                <a:pPr algn="ctr">
                  <a:lnSpc>
                    <a:spcPts val="1800"/>
                  </a:lnSpc>
                </a:pPr>
              </a:p>
            </p:txBody>
          </p:sp>
        </p:grpSp>
        <p:pic>
          <p:nvPicPr>
            <p:cNvPr name="Picture 14" id="14"/>
            <p:cNvPicPr>
              <a:picLocks noChangeAspect="true"/>
            </p:cNvPicPr>
            <p:nvPr/>
          </p:nvPicPr>
          <p:blipFill>
            <a:blip r:embed="rId4"/>
            <a:srcRect l="0" t="0" r="0" b="0"/>
            <a:stretch>
              <a:fillRect/>
            </a:stretch>
          </p:blipFill>
          <p:spPr>
            <a:xfrm flipH="false" flipV="false" rot="0">
              <a:off x="3602523" y="269403"/>
              <a:ext cx="1170691" cy="1702417"/>
            </a:xfrm>
            <a:prstGeom prst="rect">
              <a:avLst/>
            </a:prstGeom>
          </p:spPr>
        </p:pic>
        <p:pic>
          <p:nvPicPr>
            <p:cNvPr name="Picture 15" id="15"/>
            <p:cNvPicPr>
              <a:picLocks noChangeAspect="true"/>
            </p:cNvPicPr>
            <p:nvPr/>
          </p:nvPicPr>
          <p:blipFill>
            <a:blip r:embed="rId5"/>
            <a:srcRect l="0" t="0" r="0" b="0"/>
            <a:stretch>
              <a:fillRect/>
            </a:stretch>
          </p:blipFill>
          <p:spPr>
            <a:xfrm flipH="false" flipV="false" rot="0">
              <a:off x="471080" y="418932"/>
              <a:ext cx="2928398" cy="1403360"/>
            </a:xfrm>
            <a:prstGeom prst="rect">
              <a:avLst/>
            </a:prstGeom>
          </p:spPr>
        </p:pic>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4345C"/>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3905" t="177" r="21032" b="23445"/>
          <a:stretch>
            <a:fillRect/>
          </a:stretch>
        </p:blipFill>
        <p:spPr>
          <a:xfrm flipH="false" flipV="false" rot="0">
            <a:off x="1028700" y="1066800"/>
            <a:ext cx="5905500" cy="8191500"/>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408815" y="428018"/>
            <a:ext cx="2200882" cy="2200882"/>
          </a:xfrm>
          <a:prstGeom prst="rect">
            <a:avLst/>
          </a:prstGeom>
        </p:spPr>
      </p:pic>
      <p:grpSp>
        <p:nvGrpSpPr>
          <p:cNvPr name="Group 4" id="4"/>
          <p:cNvGrpSpPr/>
          <p:nvPr/>
        </p:nvGrpSpPr>
        <p:grpSpPr>
          <a:xfrm rot="0">
            <a:off x="-247650" y="7409885"/>
            <a:ext cx="19812000" cy="3105715"/>
            <a:chOff x="0" y="0"/>
            <a:chExt cx="26416000" cy="4140953"/>
          </a:xfrm>
        </p:grpSpPr>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true" flipV="false" rot="0">
              <a:off x="875286" y="1240688"/>
              <a:ext cx="3899914" cy="1579465"/>
            </a:xfrm>
            <a:prstGeom prst="rect">
              <a:avLst/>
            </a:prstGeom>
          </p:spPr>
        </p:pic>
        <p:pic>
          <p:nvPicPr>
            <p:cNvPr name="Picture 6" id="6"/>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true" flipV="false" rot="0">
              <a:off x="19452659" y="0"/>
              <a:ext cx="6963341" cy="2820153"/>
            </a:xfrm>
            <a:prstGeom prst="rect">
              <a:avLst/>
            </a:prstGeom>
          </p:spPr>
        </p:pic>
        <p:sp>
          <p:nvSpPr>
            <p:cNvPr name="AutoShape 7" id="7"/>
            <p:cNvSpPr/>
            <p:nvPr/>
          </p:nvSpPr>
          <p:spPr>
            <a:xfrm rot="0">
              <a:off x="0" y="2464553"/>
              <a:ext cx="25120600" cy="1676400"/>
            </a:xfrm>
            <a:prstGeom prst="rect">
              <a:avLst/>
            </a:prstGeom>
            <a:solidFill>
              <a:srgbClr val="6BD4CD"/>
            </a:solidFill>
          </p:spPr>
        </p:sp>
      </p:grpSp>
      <p:grpSp>
        <p:nvGrpSpPr>
          <p:cNvPr name="Group 8" id="8"/>
          <p:cNvGrpSpPr/>
          <p:nvPr/>
        </p:nvGrpSpPr>
        <p:grpSpPr>
          <a:xfrm rot="0">
            <a:off x="8003656" y="3015641"/>
            <a:ext cx="9255644" cy="4255717"/>
            <a:chOff x="0" y="0"/>
            <a:chExt cx="12340858" cy="5674290"/>
          </a:xfrm>
        </p:grpSpPr>
        <p:sp>
          <p:nvSpPr>
            <p:cNvPr name="AutoShape 9" id="9"/>
            <p:cNvSpPr/>
            <p:nvPr/>
          </p:nvSpPr>
          <p:spPr>
            <a:xfrm rot="0">
              <a:off x="0" y="0"/>
              <a:ext cx="12340858" cy="5674290"/>
            </a:xfrm>
            <a:prstGeom prst="rect">
              <a:avLst/>
            </a:prstGeom>
            <a:solidFill>
              <a:srgbClr val="E2EDF1"/>
            </a:solidFill>
          </p:spPr>
        </p:sp>
        <p:sp>
          <p:nvSpPr>
            <p:cNvPr name="TextBox 10" id="10"/>
            <p:cNvSpPr txBox="true"/>
            <p:nvPr/>
          </p:nvSpPr>
          <p:spPr>
            <a:xfrm rot="0">
              <a:off x="784736" y="414620"/>
              <a:ext cx="11162797" cy="4835525"/>
            </a:xfrm>
            <a:prstGeom prst="rect">
              <a:avLst/>
            </a:prstGeom>
          </p:spPr>
          <p:txBody>
            <a:bodyPr anchor="t" rtlCol="false" tIns="0" lIns="0" bIns="0" rIns="0">
              <a:spAutoFit/>
            </a:bodyPr>
            <a:lstStyle/>
            <a:p>
              <a:pPr algn="ctr">
                <a:lnSpc>
                  <a:spcPts val="8555"/>
                </a:lnSpc>
              </a:pPr>
              <a:r>
                <a:rPr lang="en-US" sz="7129">
                  <a:solidFill>
                    <a:srgbClr val="04345C"/>
                  </a:solidFill>
                  <a:latin typeface="Montserrat Classic Bold"/>
                </a:rPr>
                <a:t>Private space</a:t>
              </a:r>
            </a:p>
            <a:p>
              <a:pPr algn="ctr">
                <a:lnSpc>
                  <a:spcPts val="8555"/>
                </a:lnSpc>
              </a:pPr>
              <a:r>
                <a:rPr lang="en-US" sz="7129">
                  <a:solidFill>
                    <a:srgbClr val="04345C"/>
                  </a:solidFill>
                  <a:latin typeface="Montserrat Classic Bold"/>
                </a:rPr>
                <a:t>travel should</a:t>
              </a:r>
            </a:p>
            <a:p>
              <a:pPr algn="ctr">
                <a:lnSpc>
                  <a:spcPts val="8555"/>
                </a:lnSpc>
              </a:pPr>
              <a:r>
                <a:rPr lang="en-US" sz="7129">
                  <a:solidFill>
                    <a:srgbClr val="04345C"/>
                  </a:solidFill>
                  <a:latin typeface="Montserrat Classic Bold"/>
                </a:rPr>
                <a:t>be allowed</a:t>
              </a:r>
            </a:p>
            <a:p>
              <a:pPr>
                <a:lnSpc>
                  <a:spcPts val="2876"/>
                </a:lnSpc>
              </a:pPr>
            </a:p>
          </p:txBody>
        </p:sp>
      </p:grpSp>
      <p:grpSp>
        <p:nvGrpSpPr>
          <p:cNvPr name="Group 11" id="11"/>
          <p:cNvGrpSpPr/>
          <p:nvPr/>
        </p:nvGrpSpPr>
        <p:grpSpPr>
          <a:xfrm rot="0">
            <a:off x="-172017" y="8660995"/>
            <a:ext cx="3715880" cy="1726241"/>
            <a:chOff x="0" y="0"/>
            <a:chExt cx="4954507" cy="2301655"/>
          </a:xfrm>
        </p:grpSpPr>
        <p:grpSp>
          <p:nvGrpSpPr>
            <p:cNvPr name="Group 12" id="12"/>
            <p:cNvGrpSpPr/>
            <p:nvPr/>
          </p:nvGrpSpPr>
          <p:grpSpPr>
            <a:xfrm rot="0">
              <a:off x="0" y="0"/>
              <a:ext cx="4954507" cy="2301655"/>
              <a:chOff x="0" y="0"/>
              <a:chExt cx="978668" cy="454648"/>
            </a:xfrm>
          </p:grpSpPr>
          <p:sp>
            <p:nvSpPr>
              <p:cNvPr name="Freeform 13" id="13"/>
              <p:cNvSpPr/>
              <p:nvPr/>
            </p:nvSpPr>
            <p:spPr>
              <a:xfrm>
                <a:off x="0" y="0"/>
                <a:ext cx="978668" cy="454648"/>
              </a:xfrm>
              <a:custGeom>
                <a:avLst/>
                <a:gdLst/>
                <a:ahLst/>
                <a:cxnLst/>
                <a:rect r="r" b="b" t="t" l="l"/>
                <a:pathLst>
                  <a:path h="454648" w="978668">
                    <a:moveTo>
                      <a:pt x="0" y="0"/>
                    </a:moveTo>
                    <a:lnTo>
                      <a:pt x="978668" y="0"/>
                    </a:lnTo>
                    <a:lnTo>
                      <a:pt x="978668" y="454648"/>
                    </a:lnTo>
                    <a:lnTo>
                      <a:pt x="0" y="454648"/>
                    </a:lnTo>
                    <a:close/>
                  </a:path>
                </a:pathLst>
              </a:custGeom>
              <a:solidFill>
                <a:srgbClr val="FFFFFF"/>
              </a:solidFill>
            </p:spPr>
          </p:sp>
          <p:sp>
            <p:nvSpPr>
              <p:cNvPr name="TextBox 14" id="14"/>
              <p:cNvSpPr txBox="true"/>
              <p:nvPr/>
            </p:nvSpPr>
            <p:spPr>
              <a:xfrm>
                <a:off x="0" y="28575"/>
                <a:ext cx="812800" cy="784225"/>
              </a:xfrm>
              <a:prstGeom prst="rect">
                <a:avLst/>
              </a:prstGeom>
            </p:spPr>
            <p:txBody>
              <a:bodyPr anchor="ctr" rtlCol="false" tIns="50800" lIns="50800" bIns="50800" rIns="50800"/>
              <a:lstStyle/>
              <a:p>
                <a:pPr algn="ctr">
                  <a:lnSpc>
                    <a:spcPts val="1800"/>
                  </a:lnSpc>
                </a:pPr>
              </a:p>
            </p:txBody>
          </p:sp>
        </p:grpSp>
        <p:pic>
          <p:nvPicPr>
            <p:cNvPr name="Picture 15" id="15"/>
            <p:cNvPicPr>
              <a:picLocks noChangeAspect="true"/>
            </p:cNvPicPr>
            <p:nvPr/>
          </p:nvPicPr>
          <p:blipFill>
            <a:blip r:embed="rId7"/>
            <a:srcRect l="0" t="0" r="0" b="0"/>
            <a:stretch>
              <a:fillRect/>
            </a:stretch>
          </p:blipFill>
          <p:spPr>
            <a:xfrm flipH="false" flipV="false" rot="0">
              <a:off x="3602523" y="269403"/>
              <a:ext cx="1170691" cy="1702417"/>
            </a:xfrm>
            <a:prstGeom prst="rect">
              <a:avLst/>
            </a:prstGeom>
          </p:spPr>
        </p:pic>
        <p:pic>
          <p:nvPicPr>
            <p:cNvPr name="Picture 16" id="16"/>
            <p:cNvPicPr>
              <a:picLocks noChangeAspect="true"/>
            </p:cNvPicPr>
            <p:nvPr/>
          </p:nvPicPr>
          <p:blipFill>
            <a:blip r:embed="rId8"/>
            <a:srcRect l="0" t="0" r="0" b="0"/>
            <a:stretch>
              <a:fillRect/>
            </a:stretch>
          </p:blipFill>
          <p:spPr>
            <a:xfrm flipH="false" flipV="false" rot="0">
              <a:off x="471080" y="418932"/>
              <a:ext cx="2928398" cy="1403360"/>
            </a:xfrm>
            <a:prstGeom prst="rect">
              <a:avLst/>
            </a:prstGeom>
          </p:spPr>
        </p:pic>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4345C"/>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9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286526" y="226667"/>
            <a:ext cx="8980963" cy="8980963"/>
          </a:xfrm>
          <a:prstGeom prst="rect">
            <a:avLst/>
          </a:prstGeom>
        </p:spPr>
      </p:pic>
      <p:grpSp>
        <p:nvGrpSpPr>
          <p:cNvPr name="Group 3" id="3"/>
          <p:cNvGrpSpPr/>
          <p:nvPr/>
        </p:nvGrpSpPr>
        <p:grpSpPr>
          <a:xfrm rot="0">
            <a:off x="12088177" y="-2965894"/>
            <a:ext cx="9532200" cy="15366085"/>
            <a:chOff x="0" y="0"/>
            <a:chExt cx="12709599" cy="20488114"/>
          </a:xfrm>
        </p:grpSpPr>
        <p:pic>
          <p:nvPicPr>
            <p:cNvPr name="Picture 4" id="4"/>
            <p:cNvPicPr>
              <a:picLocks noChangeAspect="true"/>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466689">
              <a:off x="1850909" y="1850909"/>
              <a:ext cx="9007781" cy="9007781"/>
            </a:xfrm>
            <a:prstGeom prst="rect">
              <a:avLst/>
            </a:prstGeom>
          </p:spPr>
        </p:pic>
        <p:grpSp>
          <p:nvGrpSpPr>
            <p:cNvPr name="Group 5" id="5"/>
            <p:cNvGrpSpPr/>
            <p:nvPr/>
          </p:nvGrpSpPr>
          <p:grpSpPr>
            <a:xfrm rot="1441559">
              <a:off x="1700735" y="14205518"/>
              <a:ext cx="3129772" cy="5901083"/>
              <a:chOff x="0" y="0"/>
              <a:chExt cx="6350000" cy="5499100"/>
            </a:xfrm>
          </p:grpSpPr>
          <p:sp>
            <p:nvSpPr>
              <p:cNvPr name="Freeform 6" id="6"/>
              <p:cNvSpPr/>
              <p:nvPr/>
            </p:nvSpPr>
            <p:spPr>
              <a:xfrm>
                <a:off x="0" y="0"/>
                <a:ext cx="6350000" cy="5499100"/>
              </a:xfrm>
              <a:custGeom>
                <a:avLst/>
                <a:gdLst/>
                <a:ahLst/>
                <a:cxnLst/>
                <a:rect r="r" b="b" t="t" l="l"/>
                <a:pathLst>
                  <a:path h="5499100" w="6350000">
                    <a:moveTo>
                      <a:pt x="0" y="5499100"/>
                    </a:moveTo>
                    <a:lnTo>
                      <a:pt x="3175000" y="0"/>
                    </a:lnTo>
                    <a:lnTo>
                      <a:pt x="6350000" y="5499100"/>
                    </a:lnTo>
                    <a:close/>
                  </a:path>
                </a:pathLst>
              </a:custGeom>
              <a:solidFill>
                <a:srgbClr val="E2EDF1">
                  <a:alpha val="21961"/>
                </a:srgbClr>
              </a:solidFill>
            </p:spPr>
          </p:sp>
        </p:grpSp>
        <p:pic>
          <p:nvPicPr>
            <p:cNvPr name="Picture 7" id="7"/>
            <p:cNvPicPr>
              <a:picLocks noChangeAspect="true"/>
            </p:cNvPicPr>
            <p:nvPr/>
          </p:nvPicPr>
          <p:blipFill>
            <a:blip r:embed="rId6">
              <a:alphaModFix amt="4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441559">
              <a:off x="3721676" y="12610264"/>
              <a:ext cx="1787452" cy="2906426"/>
            </a:xfrm>
            <a:prstGeom prst="rect">
              <a:avLst/>
            </a:prstGeom>
          </p:spPr>
        </p:pic>
      </p:grpSp>
      <p:sp>
        <p:nvSpPr>
          <p:cNvPr name="TextBox 8" id="8"/>
          <p:cNvSpPr txBox="true"/>
          <p:nvPr/>
        </p:nvSpPr>
        <p:spPr>
          <a:xfrm rot="0">
            <a:off x="4929101" y="-95250"/>
            <a:ext cx="9463314" cy="10267950"/>
          </a:xfrm>
          <a:prstGeom prst="rect">
            <a:avLst/>
          </a:prstGeom>
        </p:spPr>
        <p:txBody>
          <a:bodyPr anchor="t" rtlCol="false" tIns="0" lIns="0" bIns="0" rIns="0">
            <a:spAutoFit/>
          </a:bodyPr>
          <a:lstStyle/>
          <a:p>
            <a:pPr algn="ctr">
              <a:lnSpc>
                <a:spcPts val="4500"/>
              </a:lnSpc>
            </a:pPr>
            <a:r>
              <a:rPr lang="en-US" sz="3000" spc="30">
                <a:solidFill>
                  <a:srgbClr val="E2EDF1"/>
                </a:solidFill>
                <a:latin typeface="Montserrat Classic"/>
              </a:rPr>
              <a:t>Space Adventures, Ltd., caters to space tourists by buying space on the Russian Soyuz spacecraft. Right </a:t>
            </a:r>
            <a:r>
              <a:rPr lang="en-US" sz="3000" spc="30">
                <a:solidFill>
                  <a:srgbClr val="E2EDF1"/>
                </a:solidFill>
                <a:latin typeface="Montserrat Classic"/>
              </a:rPr>
              <a:t>now, the cost of a seat is $52 million.</a:t>
            </a:r>
          </a:p>
          <a:p>
            <a:pPr algn="ctr">
              <a:lnSpc>
                <a:spcPts val="4500"/>
              </a:lnSpc>
            </a:pPr>
          </a:p>
          <a:p>
            <a:pPr algn="ctr">
              <a:lnSpc>
                <a:spcPts val="4500"/>
              </a:lnSpc>
            </a:pPr>
            <a:r>
              <a:rPr lang="en-US" sz="3000" spc="30">
                <a:solidFill>
                  <a:srgbClr val="E2EDF1"/>
                </a:solidFill>
                <a:latin typeface="Montserrat Classic"/>
              </a:rPr>
              <a:t>Elon Musk is the estimated to be the wealthiest person in the world currently, and is CEO of SpaceX.</a:t>
            </a:r>
          </a:p>
          <a:p>
            <a:pPr algn="ctr">
              <a:lnSpc>
                <a:spcPts val="4500"/>
              </a:lnSpc>
            </a:pPr>
          </a:p>
          <a:p>
            <a:pPr algn="ctr">
              <a:lnSpc>
                <a:spcPts val="4500"/>
              </a:lnSpc>
            </a:pPr>
            <a:r>
              <a:rPr lang="en-US" sz="3000" spc="30">
                <a:solidFill>
                  <a:srgbClr val="E2EDF1"/>
                </a:solidFill>
                <a:latin typeface="Montserrat Classic"/>
              </a:rPr>
              <a:t>Billionaire Jared Isaacman's privately chartered from SpaceX and became the first crewed orbital mission with no professional astronauts on board. The flight, dubbed "Inspiration4," was named to commemorate the four-person crew and their associated "pillars" of support for St. Jude Children's Research Hospital in Memphis, Tennessee: leadership, hope, generosity and prosperity.</a:t>
            </a:r>
          </a:p>
        </p:txBody>
      </p:sp>
      <p:grpSp>
        <p:nvGrpSpPr>
          <p:cNvPr name="Group 9" id="9"/>
          <p:cNvGrpSpPr/>
          <p:nvPr/>
        </p:nvGrpSpPr>
        <p:grpSpPr>
          <a:xfrm rot="0">
            <a:off x="-172017" y="8660995"/>
            <a:ext cx="3715880" cy="1726241"/>
            <a:chOff x="0" y="0"/>
            <a:chExt cx="4954507" cy="2301655"/>
          </a:xfrm>
        </p:grpSpPr>
        <p:grpSp>
          <p:nvGrpSpPr>
            <p:cNvPr name="Group 10" id="10"/>
            <p:cNvGrpSpPr/>
            <p:nvPr/>
          </p:nvGrpSpPr>
          <p:grpSpPr>
            <a:xfrm rot="0">
              <a:off x="0" y="0"/>
              <a:ext cx="4954507" cy="2301655"/>
              <a:chOff x="0" y="0"/>
              <a:chExt cx="978668" cy="454648"/>
            </a:xfrm>
          </p:grpSpPr>
          <p:sp>
            <p:nvSpPr>
              <p:cNvPr name="Freeform 11" id="11"/>
              <p:cNvSpPr/>
              <p:nvPr/>
            </p:nvSpPr>
            <p:spPr>
              <a:xfrm>
                <a:off x="0" y="0"/>
                <a:ext cx="978668" cy="454648"/>
              </a:xfrm>
              <a:custGeom>
                <a:avLst/>
                <a:gdLst/>
                <a:ahLst/>
                <a:cxnLst/>
                <a:rect r="r" b="b" t="t" l="l"/>
                <a:pathLst>
                  <a:path h="454648" w="978668">
                    <a:moveTo>
                      <a:pt x="0" y="0"/>
                    </a:moveTo>
                    <a:lnTo>
                      <a:pt x="978668" y="0"/>
                    </a:lnTo>
                    <a:lnTo>
                      <a:pt x="978668" y="454648"/>
                    </a:lnTo>
                    <a:lnTo>
                      <a:pt x="0" y="454648"/>
                    </a:lnTo>
                    <a:close/>
                  </a:path>
                </a:pathLst>
              </a:custGeom>
              <a:solidFill>
                <a:srgbClr val="FFFFFF"/>
              </a:solidFill>
            </p:spPr>
          </p:sp>
          <p:sp>
            <p:nvSpPr>
              <p:cNvPr name="TextBox 12" id="12"/>
              <p:cNvSpPr txBox="true"/>
              <p:nvPr/>
            </p:nvSpPr>
            <p:spPr>
              <a:xfrm>
                <a:off x="0" y="28575"/>
                <a:ext cx="812800" cy="784225"/>
              </a:xfrm>
              <a:prstGeom prst="rect">
                <a:avLst/>
              </a:prstGeom>
            </p:spPr>
            <p:txBody>
              <a:bodyPr anchor="ctr" rtlCol="false" tIns="50800" lIns="50800" bIns="50800" rIns="50800"/>
              <a:lstStyle/>
              <a:p>
                <a:pPr algn="ctr">
                  <a:lnSpc>
                    <a:spcPts val="1800"/>
                  </a:lnSpc>
                </a:pPr>
              </a:p>
            </p:txBody>
          </p:sp>
        </p:grpSp>
        <p:pic>
          <p:nvPicPr>
            <p:cNvPr name="Picture 13" id="13"/>
            <p:cNvPicPr>
              <a:picLocks noChangeAspect="true"/>
            </p:cNvPicPr>
            <p:nvPr/>
          </p:nvPicPr>
          <p:blipFill>
            <a:blip r:embed="rId8"/>
            <a:srcRect l="0" t="0" r="0" b="0"/>
            <a:stretch>
              <a:fillRect/>
            </a:stretch>
          </p:blipFill>
          <p:spPr>
            <a:xfrm flipH="false" flipV="false" rot="0">
              <a:off x="3602523" y="269403"/>
              <a:ext cx="1170691" cy="1702417"/>
            </a:xfrm>
            <a:prstGeom prst="rect">
              <a:avLst/>
            </a:prstGeom>
          </p:spPr>
        </p:pic>
        <p:pic>
          <p:nvPicPr>
            <p:cNvPr name="Picture 14" id="14"/>
            <p:cNvPicPr>
              <a:picLocks noChangeAspect="true"/>
            </p:cNvPicPr>
            <p:nvPr/>
          </p:nvPicPr>
          <p:blipFill>
            <a:blip r:embed="rId9"/>
            <a:srcRect l="0" t="0" r="0" b="0"/>
            <a:stretch>
              <a:fillRect/>
            </a:stretch>
          </p:blipFill>
          <p:spPr>
            <a:xfrm flipH="false" flipV="false" rot="0">
              <a:off x="471080" y="418932"/>
              <a:ext cx="2928398" cy="1403360"/>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DAFHsK1Tm4I</dc:identifier>
  <dcterms:modified xsi:type="dcterms:W3CDTF">2011-08-01T06:04:30Z</dcterms:modified>
  <cp:revision>1</cp:revision>
  <dc:title>Space Exploration walking debate</dc:title>
</cp:coreProperties>
</file>